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2"/>
  </p:sldMasterIdLst>
  <p:notesMasterIdLst>
    <p:notesMasterId r:id="rId15"/>
  </p:notesMasterIdLst>
  <p:sldIdLst>
    <p:sldId id="256" r:id="rId3"/>
    <p:sldId id="322" r:id="rId4"/>
    <p:sldId id="376" r:id="rId5"/>
    <p:sldId id="377" r:id="rId6"/>
    <p:sldId id="378" r:id="rId7"/>
    <p:sldId id="379" r:id="rId8"/>
    <p:sldId id="380" r:id="rId9"/>
    <p:sldId id="381" r:id="rId10"/>
    <p:sldId id="382" r:id="rId11"/>
    <p:sldId id="383" r:id="rId12"/>
    <p:sldId id="385" r:id="rId13"/>
    <p:sldId id="386" r:id="rId14"/>
  </p:sldIdLst>
  <p:sldSz cx="9144000" cy="6858000" type="screen4x3"/>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pa Watts" initials="PW" lastIdx="7" clrIdx="0">
    <p:extLst>
      <p:ext uri="{19B8F6BF-5375-455C-9EA6-DF929625EA0E}">
        <p15:presenceInfo xmlns:p15="http://schemas.microsoft.com/office/powerpoint/2012/main" userId="Philippa Wat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B1"/>
    <a:srgbClr val="00F2F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63" autoAdjust="0"/>
  </p:normalViewPr>
  <p:slideViewPr>
    <p:cSldViewPr snapToGrid="0">
      <p:cViewPr varScale="1">
        <p:scale>
          <a:sx n="59" d="100"/>
          <a:sy n="59" d="100"/>
        </p:scale>
        <p:origin x="1500"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917575" y="744538"/>
            <a:ext cx="4962525" cy="3722687"/>
          </a:xfrm>
          <a:prstGeom prst="rect">
            <a:avLst/>
          </a:prstGeom>
        </p:spPr>
        <p:txBody>
          <a:bodyPr/>
          <a:lstStyle/>
          <a:p>
            <a:endParaRPr/>
          </a:p>
        </p:txBody>
      </p:sp>
      <p:sp>
        <p:nvSpPr>
          <p:cNvPr id="72" name="Shape 72"/>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345875587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5104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7C60A9-546D-E741-BB83-AFBB5073E36B}" type="slidenum">
              <a:rPr lang="en-US" smtClean="0"/>
              <a:t>10</a:t>
            </a:fld>
            <a:endParaRPr lang="en-US"/>
          </a:p>
        </p:txBody>
      </p:sp>
    </p:spTree>
    <p:extLst>
      <p:ext uri="{BB962C8B-B14F-4D97-AF65-F5344CB8AC3E}">
        <p14:creationId xmlns:p14="http://schemas.microsoft.com/office/powerpoint/2010/main" val="183877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7C60A9-546D-E741-BB83-AFBB5073E36B}" type="slidenum">
              <a:rPr lang="en-US" smtClean="0"/>
              <a:t>11</a:t>
            </a:fld>
            <a:endParaRPr lang="en-US"/>
          </a:p>
        </p:txBody>
      </p:sp>
    </p:spTree>
    <p:extLst>
      <p:ext uri="{BB962C8B-B14F-4D97-AF65-F5344CB8AC3E}">
        <p14:creationId xmlns:p14="http://schemas.microsoft.com/office/powerpoint/2010/main" val="34272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7C60A9-546D-E741-BB83-AFBB5073E36B}" type="slidenum">
              <a:rPr lang="en-US" smtClean="0"/>
              <a:t>12</a:t>
            </a:fld>
            <a:endParaRPr lang="en-US"/>
          </a:p>
        </p:txBody>
      </p:sp>
    </p:spTree>
    <p:extLst>
      <p:ext uri="{BB962C8B-B14F-4D97-AF65-F5344CB8AC3E}">
        <p14:creationId xmlns:p14="http://schemas.microsoft.com/office/powerpoint/2010/main" val="316014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7C60A9-546D-E741-BB83-AFBB5073E36B}" type="slidenum">
              <a:rPr lang="en-US" smtClean="0"/>
              <a:t>2</a:t>
            </a:fld>
            <a:endParaRPr lang="en-US"/>
          </a:p>
        </p:txBody>
      </p:sp>
    </p:spTree>
    <p:extLst>
      <p:ext uri="{BB962C8B-B14F-4D97-AF65-F5344CB8AC3E}">
        <p14:creationId xmlns:p14="http://schemas.microsoft.com/office/powerpoint/2010/main" val="152335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7C60A9-546D-E741-BB83-AFBB5073E36B}" type="slidenum">
              <a:rPr lang="en-US" smtClean="0"/>
              <a:t>3</a:t>
            </a:fld>
            <a:endParaRPr lang="en-US"/>
          </a:p>
        </p:txBody>
      </p:sp>
    </p:spTree>
    <p:extLst>
      <p:ext uri="{BB962C8B-B14F-4D97-AF65-F5344CB8AC3E}">
        <p14:creationId xmlns:p14="http://schemas.microsoft.com/office/powerpoint/2010/main" val="70246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7C60A9-546D-E741-BB83-AFBB5073E36B}" type="slidenum">
              <a:rPr lang="en-US" smtClean="0"/>
              <a:t>4</a:t>
            </a:fld>
            <a:endParaRPr lang="en-US"/>
          </a:p>
        </p:txBody>
      </p:sp>
    </p:spTree>
    <p:extLst>
      <p:ext uri="{BB962C8B-B14F-4D97-AF65-F5344CB8AC3E}">
        <p14:creationId xmlns:p14="http://schemas.microsoft.com/office/powerpoint/2010/main" val="404820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7C60A9-546D-E741-BB83-AFBB5073E36B}" type="slidenum">
              <a:rPr lang="en-US" smtClean="0"/>
              <a:t>5</a:t>
            </a:fld>
            <a:endParaRPr lang="en-US"/>
          </a:p>
        </p:txBody>
      </p:sp>
    </p:spTree>
    <p:extLst>
      <p:ext uri="{BB962C8B-B14F-4D97-AF65-F5344CB8AC3E}">
        <p14:creationId xmlns:p14="http://schemas.microsoft.com/office/powerpoint/2010/main" val="309733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7C60A9-546D-E741-BB83-AFBB5073E36B}" type="slidenum">
              <a:rPr lang="en-US" smtClean="0"/>
              <a:t>6</a:t>
            </a:fld>
            <a:endParaRPr lang="en-US"/>
          </a:p>
        </p:txBody>
      </p:sp>
    </p:spTree>
    <p:extLst>
      <p:ext uri="{BB962C8B-B14F-4D97-AF65-F5344CB8AC3E}">
        <p14:creationId xmlns:p14="http://schemas.microsoft.com/office/powerpoint/2010/main" val="387287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7C60A9-546D-E741-BB83-AFBB5073E36B}" type="slidenum">
              <a:rPr lang="en-US" smtClean="0"/>
              <a:t>7</a:t>
            </a:fld>
            <a:endParaRPr lang="en-US"/>
          </a:p>
        </p:txBody>
      </p:sp>
    </p:spTree>
    <p:extLst>
      <p:ext uri="{BB962C8B-B14F-4D97-AF65-F5344CB8AC3E}">
        <p14:creationId xmlns:p14="http://schemas.microsoft.com/office/powerpoint/2010/main" val="339647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7C60A9-546D-E741-BB83-AFBB5073E36B}" type="slidenum">
              <a:rPr lang="en-US" smtClean="0"/>
              <a:t>8</a:t>
            </a:fld>
            <a:endParaRPr lang="en-US"/>
          </a:p>
        </p:txBody>
      </p:sp>
    </p:spTree>
    <p:extLst>
      <p:ext uri="{BB962C8B-B14F-4D97-AF65-F5344CB8AC3E}">
        <p14:creationId xmlns:p14="http://schemas.microsoft.com/office/powerpoint/2010/main" val="408692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7C60A9-546D-E741-BB83-AFBB5073E36B}" type="slidenum">
              <a:rPr lang="en-US" smtClean="0"/>
              <a:t>9</a:t>
            </a:fld>
            <a:endParaRPr lang="en-US"/>
          </a:p>
        </p:txBody>
      </p:sp>
    </p:spTree>
    <p:extLst>
      <p:ext uri="{BB962C8B-B14F-4D97-AF65-F5344CB8AC3E}">
        <p14:creationId xmlns:p14="http://schemas.microsoft.com/office/powerpoint/2010/main" val="316631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5"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130419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8" name="Rectangle 7">
            <a:extLst>
              <a:ext uri="{FF2B5EF4-FFF2-40B4-BE49-F238E27FC236}">
                <a16:creationId xmlns:a16="http://schemas.microsoft.com/office/drawing/2014/main" id="{201BA6EA-0C1C-2D46-A688-FC2E2E0A4A38}"/>
              </a:ext>
            </a:extLst>
          </p:cNvPr>
          <p:cNvSpPr/>
          <p:nvPr/>
        </p:nvSpPr>
        <p:spPr>
          <a:xfrm>
            <a:off x="1565" y="0"/>
            <a:ext cx="3731641" cy="6356351"/>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5" dirty="0"/>
          </a:p>
        </p:txBody>
      </p:sp>
      <p:sp>
        <p:nvSpPr>
          <p:cNvPr id="9"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243164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8"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2125627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7"/>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1465609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3064719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Slide Number Placeholder 9">
            <a:extLst>
              <a:ext uri="{FF2B5EF4-FFF2-40B4-BE49-F238E27FC236}">
                <a16:creationId xmlns:a16="http://schemas.microsoft.com/office/drawing/2014/main" id="{21159D20-FCDB-D44B-AF4C-70D0EB560473}"/>
              </a:ext>
            </a:extLst>
          </p:cNvPr>
          <p:cNvSpPr>
            <a:spLocks noGrp="1"/>
          </p:cNvSpPr>
          <p:nvPr>
            <p:ph type="sldNum" sz="quarter" idx="4"/>
          </p:nvPr>
        </p:nvSpPr>
        <p:spPr>
          <a:xfrm>
            <a:off x="6493489"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A2851590-5532-44D0-8185-024507CCDE49}" type="slidenum">
              <a:rPr lang="en-GB" smtClean="0"/>
              <a:t>‹#›</a:t>
            </a:fld>
            <a:endParaRPr lang="en-GB" dirty="0"/>
          </a:p>
        </p:txBody>
      </p:sp>
      <p:sp>
        <p:nvSpPr>
          <p:cNvPr id="7" name="Rectangle 6">
            <a:extLst>
              <a:ext uri="{FF2B5EF4-FFF2-40B4-BE49-F238E27FC236}">
                <a16:creationId xmlns:a16="http://schemas.microsoft.com/office/drawing/2014/main" id="{BD63C28A-A107-5E49-B75E-07D50BEF5D17}"/>
              </a:ext>
            </a:extLst>
          </p:cNvPr>
          <p:cNvSpPr/>
          <p:nvPr/>
        </p:nvSpPr>
        <p:spPr>
          <a:xfrm>
            <a:off x="0" y="7489"/>
            <a:ext cx="9144000" cy="6858000"/>
          </a:xfrm>
          <a:prstGeom prst="rect">
            <a:avLst/>
          </a:prstGeom>
          <a:solidFill>
            <a:srgbClr val="263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5" dirty="0"/>
          </a:p>
        </p:txBody>
      </p:sp>
      <p:pic>
        <p:nvPicPr>
          <p:cNvPr id="10" name="Picture 9">
            <a:extLst>
              <a:ext uri="{FF2B5EF4-FFF2-40B4-BE49-F238E27FC236}">
                <a16:creationId xmlns:a16="http://schemas.microsoft.com/office/drawing/2014/main" id="{4FB8805F-1EBA-6146-A2EB-92E3A0938091}"/>
              </a:ext>
            </a:extLst>
          </p:cNvPr>
          <p:cNvPicPr>
            <a:picLocks noChangeAspect="1"/>
          </p:cNvPicPr>
          <p:nvPr/>
        </p:nvPicPr>
        <p:blipFill>
          <a:blip r:embed="rId2"/>
          <a:stretch>
            <a:fillRect/>
          </a:stretch>
        </p:blipFill>
        <p:spPr>
          <a:xfrm rot="3542441">
            <a:off x="1730388" y="830909"/>
            <a:ext cx="5683225" cy="5437206"/>
          </a:xfrm>
          <a:prstGeom prst="rect">
            <a:avLst/>
          </a:prstGeom>
        </p:spPr>
      </p:pic>
    </p:spTree>
    <p:extLst>
      <p:ext uri="{BB962C8B-B14F-4D97-AF65-F5344CB8AC3E}">
        <p14:creationId xmlns:p14="http://schemas.microsoft.com/office/powerpoint/2010/main" val="219026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93126D-1F44-1147-B6E8-0FA83E769713}"/>
              </a:ext>
            </a:extLst>
          </p:cNvPr>
          <p:cNvPicPr>
            <a:picLocks noChangeAspect="1"/>
          </p:cNvPicPr>
          <p:nvPr/>
        </p:nvPicPr>
        <p:blipFill>
          <a:blip r:embed="rId2"/>
          <a:stretch>
            <a:fillRect/>
          </a:stretch>
        </p:blipFill>
        <p:spPr>
          <a:xfrm>
            <a:off x="-216073" y="1322295"/>
            <a:ext cx="4796314" cy="5385335"/>
          </a:xfrm>
          <a:prstGeom prst="rect">
            <a:avLst/>
          </a:prstGeom>
        </p:spPr>
      </p:pic>
      <p:sp>
        <p:nvSpPr>
          <p:cNvPr id="5" name="Oval 4">
            <a:extLst>
              <a:ext uri="{FF2B5EF4-FFF2-40B4-BE49-F238E27FC236}">
                <a16:creationId xmlns:a16="http://schemas.microsoft.com/office/drawing/2014/main" id="{86C6FE1C-83AE-B747-B0FE-985F100519F7}"/>
              </a:ext>
            </a:extLst>
          </p:cNvPr>
          <p:cNvSpPr/>
          <p:nvPr/>
        </p:nvSpPr>
        <p:spPr>
          <a:xfrm>
            <a:off x="515321" y="2113972"/>
            <a:ext cx="3499213" cy="3801979"/>
          </a:xfrm>
          <a:prstGeom prst="ellipse">
            <a:avLst/>
          </a:prstGeom>
          <a:blipFill dpi="0" rotWithShape="0">
            <a:blip r:embed="rId3"/>
            <a:srcRect/>
            <a:stretch>
              <a:fillRect r="-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5" dirty="0"/>
          </a:p>
        </p:txBody>
      </p:sp>
      <p:sp>
        <p:nvSpPr>
          <p:cNvPr id="6"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137178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63293-9CF9-6D49-B2DB-00BA8BB7805D}"/>
              </a:ext>
            </a:extLst>
          </p:cNvPr>
          <p:cNvSpPr/>
          <p:nvPr/>
        </p:nvSpPr>
        <p:spPr>
          <a:xfrm>
            <a:off x="0" y="0"/>
            <a:ext cx="9144000" cy="68580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5" dirty="0"/>
          </a:p>
        </p:txBody>
      </p:sp>
      <p:pic>
        <p:nvPicPr>
          <p:cNvPr id="8" name="Picture 7">
            <a:extLst>
              <a:ext uri="{FF2B5EF4-FFF2-40B4-BE49-F238E27FC236}">
                <a16:creationId xmlns:a16="http://schemas.microsoft.com/office/drawing/2014/main" id="{A2441DFC-08C7-3444-99E5-23732391B7D1}"/>
              </a:ext>
            </a:extLst>
          </p:cNvPr>
          <p:cNvPicPr>
            <a:picLocks noChangeAspect="1"/>
          </p:cNvPicPr>
          <p:nvPr/>
        </p:nvPicPr>
        <p:blipFill>
          <a:blip r:embed="rId2"/>
          <a:stretch>
            <a:fillRect/>
          </a:stretch>
        </p:blipFill>
        <p:spPr>
          <a:xfrm>
            <a:off x="-988194" y="1724341"/>
            <a:ext cx="5791200" cy="6502400"/>
          </a:xfrm>
          <a:prstGeom prst="rect">
            <a:avLst/>
          </a:prstGeom>
        </p:spPr>
      </p:pic>
      <p:pic>
        <p:nvPicPr>
          <p:cNvPr id="10" name="Picture 9">
            <a:extLst>
              <a:ext uri="{FF2B5EF4-FFF2-40B4-BE49-F238E27FC236}">
                <a16:creationId xmlns:a16="http://schemas.microsoft.com/office/drawing/2014/main" id="{91FCB4BC-C0BF-264A-A1C3-1AC32B628FB3}"/>
              </a:ext>
            </a:extLst>
          </p:cNvPr>
          <p:cNvPicPr>
            <a:picLocks noChangeAspect="1"/>
          </p:cNvPicPr>
          <p:nvPr/>
        </p:nvPicPr>
        <p:blipFill>
          <a:blip r:embed="rId3"/>
          <a:stretch>
            <a:fillRect/>
          </a:stretch>
        </p:blipFill>
        <p:spPr>
          <a:xfrm>
            <a:off x="842832" y="781066"/>
            <a:ext cx="7458337" cy="8374273"/>
          </a:xfrm>
          <a:prstGeom prst="rect">
            <a:avLst/>
          </a:prstGeom>
        </p:spPr>
      </p:pic>
      <p:pic>
        <p:nvPicPr>
          <p:cNvPr id="12" name="Picture 11">
            <a:extLst>
              <a:ext uri="{FF2B5EF4-FFF2-40B4-BE49-F238E27FC236}">
                <a16:creationId xmlns:a16="http://schemas.microsoft.com/office/drawing/2014/main" id="{E39D83F4-8627-464F-A180-7F8394986EE4}"/>
              </a:ext>
            </a:extLst>
          </p:cNvPr>
          <p:cNvPicPr>
            <a:picLocks noChangeAspect="1"/>
          </p:cNvPicPr>
          <p:nvPr/>
        </p:nvPicPr>
        <p:blipFill>
          <a:blip r:embed="rId4"/>
          <a:stretch>
            <a:fillRect/>
          </a:stretch>
        </p:blipFill>
        <p:spPr>
          <a:xfrm>
            <a:off x="7652431" y="683394"/>
            <a:ext cx="813386" cy="353567"/>
          </a:xfrm>
          <a:prstGeom prst="rect">
            <a:avLst/>
          </a:prstGeom>
        </p:spPr>
      </p:pic>
      <p:pic>
        <p:nvPicPr>
          <p:cNvPr id="14" name="Picture 13">
            <a:extLst>
              <a:ext uri="{FF2B5EF4-FFF2-40B4-BE49-F238E27FC236}">
                <a16:creationId xmlns:a16="http://schemas.microsoft.com/office/drawing/2014/main" id="{73FD20D6-0557-6549-BDE8-A6A793E14A30}"/>
              </a:ext>
            </a:extLst>
          </p:cNvPr>
          <p:cNvPicPr>
            <a:picLocks noChangeAspect="1"/>
          </p:cNvPicPr>
          <p:nvPr/>
        </p:nvPicPr>
        <p:blipFill>
          <a:blip r:embed="rId5"/>
          <a:stretch>
            <a:fillRect/>
          </a:stretch>
        </p:blipFill>
        <p:spPr>
          <a:xfrm>
            <a:off x="561756" y="452387"/>
            <a:ext cx="965011" cy="943276"/>
          </a:xfrm>
          <a:prstGeom prst="rect">
            <a:avLst/>
          </a:prstGeom>
        </p:spPr>
      </p:pic>
    </p:spTree>
    <p:extLst>
      <p:ext uri="{BB962C8B-B14F-4D97-AF65-F5344CB8AC3E}">
        <p14:creationId xmlns:p14="http://schemas.microsoft.com/office/powerpoint/2010/main" val="75416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ull Copy Slide">
    <p:spTree>
      <p:nvGrpSpPr>
        <p:cNvPr id="1" name=""/>
        <p:cNvGrpSpPr/>
        <p:nvPr/>
      </p:nvGrpSpPr>
      <p:grpSpPr>
        <a:xfrm>
          <a:off x="0" y="0"/>
          <a:ext cx="0" cy="0"/>
          <a:chOff x="0" y="0"/>
          <a:chExt cx="0" cy="0"/>
        </a:xfrm>
      </p:grpSpPr>
      <p:pic>
        <p:nvPicPr>
          <p:cNvPr id="21" name="CDC Footer.png" descr="CDC Footer.png"/>
          <p:cNvPicPr>
            <a:picLocks noChangeAspect="1"/>
          </p:cNvPicPr>
          <p:nvPr/>
        </p:nvPicPr>
        <p:blipFill>
          <a:blip r:embed="rId2"/>
          <a:stretch>
            <a:fillRect/>
          </a:stretch>
        </p:blipFill>
        <p:spPr>
          <a:xfrm>
            <a:off x="0" y="5389569"/>
            <a:ext cx="9144000" cy="1481138"/>
          </a:xfrm>
          <a:prstGeom prst="rect">
            <a:avLst/>
          </a:prstGeom>
          <a:ln w="12700">
            <a:miter lim="400000"/>
          </a:ln>
        </p:spPr>
      </p:pic>
      <p:sp>
        <p:nvSpPr>
          <p:cNvPr id="22" name="Line"/>
          <p:cNvSpPr/>
          <p:nvPr/>
        </p:nvSpPr>
        <p:spPr>
          <a:xfrm>
            <a:off x="0" y="877887"/>
            <a:ext cx="9144000" cy="1"/>
          </a:xfrm>
          <a:prstGeom prst="line">
            <a:avLst/>
          </a:prstGeom>
          <a:ln w="25400">
            <a:solidFill>
              <a:srgbClr val="E0581B"/>
            </a:solidFill>
          </a:ln>
        </p:spPr>
        <p:txBody>
          <a:bodyPr lIns="45719" rIns="45719"/>
          <a:lstStyle/>
          <a:p>
            <a:endParaRPr/>
          </a:p>
        </p:txBody>
      </p:sp>
      <p:sp>
        <p:nvSpPr>
          <p:cNvPr id="23" name="Body Level One…"/>
          <p:cNvSpPr txBox="1">
            <a:spLocks noGrp="1"/>
          </p:cNvSpPr>
          <p:nvPr>
            <p:ph type="body" idx="1"/>
          </p:nvPr>
        </p:nvSpPr>
        <p:spPr>
          <a:xfrm>
            <a:off x="457200" y="1600203"/>
            <a:ext cx="8229600" cy="3763709"/>
          </a:xfrm>
          <a:prstGeom prst="rect">
            <a:avLst/>
          </a:prstGeom>
        </p:spPr>
        <p:txBody>
          <a:bodyPr>
            <a:normAutofit/>
          </a:bodyPr>
          <a:lstStyle>
            <a:lvl1pPr>
              <a:spcBef>
                <a:spcPts val="300"/>
              </a:spcBef>
              <a:defRPr sz="1500"/>
            </a:lvl1pPr>
            <a:lvl2pPr marL="590169" indent="-247278">
              <a:spcBef>
                <a:spcPts val="300"/>
              </a:spcBef>
              <a:defRPr sz="1500"/>
            </a:lvl2pPr>
            <a:lvl3pPr marL="900089" indent="-214307">
              <a:spcBef>
                <a:spcPts val="300"/>
              </a:spcBef>
              <a:defRPr sz="1500"/>
            </a:lvl3pPr>
            <a:lvl4pPr marL="1226496" indent="-197822">
              <a:spcBef>
                <a:spcPts val="300"/>
              </a:spcBef>
              <a:defRPr sz="1500"/>
            </a:lvl4pPr>
            <a:lvl5pPr marL="1569388" indent="-197822">
              <a:spcBef>
                <a:spcPts val="300"/>
              </a:spcBef>
              <a:defRPr sz="1500"/>
            </a:lvl5pPr>
          </a:lstStyle>
          <a:p>
            <a:r>
              <a:t>Body Level One</a:t>
            </a:r>
          </a:p>
          <a:p>
            <a:pPr lvl="1"/>
            <a:r>
              <a:t>Body Level Two</a:t>
            </a:r>
          </a:p>
          <a:p>
            <a:pPr lvl="2"/>
            <a:r>
              <a:t>Body Level Three</a:t>
            </a:r>
          </a:p>
          <a:p>
            <a:pPr lvl="3"/>
            <a:r>
              <a:t>Body Level Four</a:t>
            </a:r>
          </a:p>
          <a:p>
            <a:pPr lvl="4"/>
            <a:r>
              <a:t>Body Level Five</a:t>
            </a:r>
          </a:p>
        </p:txBody>
      </p:sp>
      <p:sp>
        <p:nvSpPr>
          <p:cNvPr id="24" name="Title Text"/>
          <p:cNvSpPr txBox="1">
            <a:spLocks noGrp="1"/>
          </p:cNvSpPr>
          <p:nvPr>
            <p:ph type="title"/>
          </p:nvPr>
        </p:nvSpPr>
        <p:spPr>
          <a:xfrm>
            <a:off x="457200" y="274639"/>
            <a:ext cx="8229600" cy="357169"/>
          </a:xfrm>
          <a:prstGeom prst="rect">
            <a:avLst/>
          </a:prstGeom>
        </p:spPr>
        <p:txBody>
          <a:bodyPr lIns="0" tIns="0" rIns="0" bIns="0">
            <a:normAutofit/>
          </a:bodyPr>
          <a:lstStyle>
            <a:lvl1pPr algn="l">
              <a:defRPr sz="1500" b="1">
                <a:latin typeface="Verdana"/>
                <a:ea typeface="Verdana"/>
                <a:cs typeface="Verdana"/>
                <a:sym typeface="Verdana"/>
              </a:defRPr>
            </a:lvl1pPr>
          </a:lstStyle>
          <a:p>
            <a:r>
              <a:t>Title Text</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8113410" y="6272377"/>
            <a:ext cx="393056" cy="302070"/>
          </a:xfrm>
          <a:prstGeom prst="rect">
            <a:avLst/>
          </a:prstGeom>
        </p:spPr>
        <p:txBody>
          <a:bodyPr vert="horz" lIns="91440" tIns="45720" rIns="91440" bIns="45720" rtlCol="0" anchor="ctr"/>
          <a:lstStyle>
            <a:lvl1pPr algn="r">
              <a:defRPr sz="1363" b="1">
                <a:solidFill>
                  <a:schemeClr val="bg1"/>
                </a:solidFill>
              </a:defRPr>
            </a:lvl1pPr>
          </a:lstStyle>
          <a:p>
            <a:fld id="{0845D900-5E9D-8146-A4CA-EBB024C487C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648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148380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7" name="Title 1">
            <a:extLst>
              <a:ext uri="{FF2B5EF4-FFF2-40B4-BE49-F238E27FC236}">
                <a16:creationId xmlns:a16="http://schemas.microsoft.com/office/drawing/2014/main" id="{0A373522-DBF0-204C-8261-B890A87C083C}"/>
              </a:ext>
            </a:extLst>
          </p:cNvPr>
          <p:cNvSpPr txBox="1">
            <a:spLocks/>
          </p:cNvSpPr>
          <p:nvPr userDrawn="1"/>
        </p:nvSpPr>
        <p:spPr>
          <a:xfrm>
            <a:off x="272829" y="365127"/>
            <a:ext cx="8508822" cy="595456"/>
          </a:xfrm>
          <a:prstGeom prst="rect">
            <a:avLst/>
          </a:prstGeom>
        </p:spPr>
        <p:txBody>
          <a:bodyPr/>
          <a:lstStyle>
            <a:lvl1pPr algn="l" defTabSz="914400" rtl="0" eaLnBrk="1" latinLnBrk="0" hangingPunct="1">
              <a:lnSpc>
                <a:spcPct val="90000"/>
              </a:lnSpc>
              <a:spcBef>
                <a:spcPct val="0"/>
              </a:spcBef>
              <a:buNone/>
              <a:defRPr sz="2954" kern="1200">
                <a:solidFill>
                  <a:schemeClr val="tx1"/>
                </a:solidFill>
                <a:latin typeface="+mj-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endParaRPr lang="en-US" sz="2954" b="1" kern="1200" noProof="0" dirty="0">
              <a:solidFill>
                <a:srgbClr val="00A499"/>
              </a:solidFill>
              <a:latin typeface="+mn-lt"/>
              <a:ea typeface="+mj-ea"/>
              <a:cs typeface="+mj-cs"/>
            </a:endParaRPr>
          </a:p>
        </p:txBody>
      </p:sp>
      <p:sp>
        <p:nvSpPr>
          <p:cNvPr id="8" name="Title 1">
            <a:extLst>
              <a:ext uri="{FF2B5EF4-FFF2-40B4-BE49-F238E27FC236}">
                <a16:creationId xmlns:a16="http://schemas.microsoft.com/office/drawing/2014/main" id="{0A373522-DBF0-204C-8261-B890A87C083C}"/>
              </a:ext>
            </a:extLst>
          </p:cNvPr>
          <p:cNvSpPr txBox="1">
            <a:spLocks/>
          </p:cNvSpPr>
          <p:nvPr userDrawn="1"/>
        </p:nvSpPr>
        <p:spPr>
          <a:xfrm>
            <a:off x="425229" y="517527"/>
            <a:ext cx="8508822" cy="595456"/>
          </a:xfrm>
          <a:prstGeom prst="rect">
            <a:avLst/>
          </a:prstGeom>
        </p:spPr>
        <p:txBody>
          <a:bodyPr/>
          <a:lstStyle>
            <a:lvl1pPr algn="l" defTabSz="914400" rtl="0" eaLnBrk="1" latinLnBrk="0" hangingPunct="1">
              <a:lnSpc>
                <a:spcPct val="90000"/>
              </a:lnSpc>
              <a:spcBef>
                <a:spcPct val="0"/>
              </a:spcBef>
              <a:buNone/>
              <a:defRPr sz="2954" kern="1200">
                <a:solidFill>
                  <a:schemeClr val="tx1"/>
                </a:solidFill>
                <a:latin typeface="+mj-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r>
              <a:rPr lang="en-US" sz="2954" b="1" kern="1200" noProof="0" dirty="0">
                <a:solidFill>
                  <a:srgbClr val="00A499"/>
                </a:solidFill>
                <a:latin typeface="+mn-lt"/>
                <a:ea typeface="+mj-ea"/>
                <a:cs typeface="+mj-cs"/>
              </a:rPr>
              <a:t>Title</a:t>
            </a:r>
          </a:p>
        </p:txBody>
      </p:sp>
      <p:sp>
        <p:nvSpPr>
          <p:cNvPr id="9"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382972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262965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7"/>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8"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190899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328D9FA0-B8FD-C949-8FFA-D028809223EC}"/>
              </a:ext>
            </a:extLst>
          </p:cNvPr>
          <p:cNvSpPr>
            <a:spLocks noGrp="1"/>
          </p:cNvSpPr>
          <p:nvPr>
            <p:ph type="sldNum" sz="quarter" idx="12"/>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350283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6" name="Slide Number Placeholder 9">
            <a:extLst>
              <a:ext uri="{FF2B5EF4-FFF2-40B4-BE49-F238E27FC236}">
                <a16:creationId xmlns:a16="http://schemas.microsoft.com/office/drawing/2014/main" id="{328D9FA0-B8FD-C949-8FFA-D028809223EC}"/>
              </a:ext>
            </a:extLst>
          </p:cNvPr>
          <p:cNvSpPr>
            <a:spLocks noGrp="1"/>
          </p:cNvSpPr>
          <p:nvPr>
            <p:ph type="sldNum" sz="quarter" idx="4"/>
          </p:nvPr>
        </p:nvSpPr>
        <p:spPr>
          <a:xfrm>
            <a:off x="6449066" y="6240848"/>
            <a:ext cx="2057400" cy="365125"/>
          </a:xfrm>
          <a:prstGeom prst="rect">
            <a:avLst/>
          </a:prstGeom>
        </p:spPr>
        <p:txBody>
          <a:bodyPr vert="horz" lIns="91440" tIns="45720" rIns="91440" bIns="45720" rtlCol="0" anchor="ctr"/>
          <a:lstStyle>
            <a:lvl1pPr algn="r">
              <a:defRPr sz="1477" b="1">
                <a:solidFill>
                  <a:schemeClr val="bg1"/>
                </a:solidFill>
              </a:defRPr>
            </a:lvl1pPr>
          </a:lstStyle>
          <a:p>
            <a:fld id="{0845D900-5E9D-8146-A4CA-EBB024C487C0}" type="slidenum">
              <a:rPr lang="en-US" smtClean="0"/>
              <a:pPr/>
              <a:t>‹#›</a:t>
            </a:fld>
            <a:endParaRPr lang="en-US" dirty="0"/>
          </a:p>
        </p:txBody>
      </p:sp>
    </p:spTree>
    <p:extLst>
      <p:ext uri="{BB962C8B-B14F-4D97-AF65-F5344CB8AC3E}">
        <p14:creationId xmlns:p14="http://schemas.microsoft.com/office/powerpoint/2010/main" val="1532938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CDC Footer.png" descr="CDC Footer.png"/>
          <p:cNvPicPr>
            <a:picLocks noChangeAspect="1"/>
          </p:cNvPicPr>
          <p:nvPr/>
        </p:nvPicPr>
        <p:blipFill>
          <a:blip r:embed="rId5"/>
          <a:stretch>
            <a:fillRect/>
          </a:stretch>
        </p:blipFill>
        <p:spPr>
          <a:xfrm>
            <a:off x="0" y="5389569"/>
            <a:ext cx="9144000" cy="1481138"/>
          </a:xfrm>
          <a:prstGeom prst="rect">
            <a:avLst/>
          </a:prstGeom>
          <a:ln w="12700">
            <a:miter lim="400000"/>
          </a:ln>
        </p:spPr>
      </p:pic>
      <p:sp>
        <p:nvSpPr>
          <p:cNvPr id="3" name="Line"/>
          <p:cNvSpPr/>
          <p:nvPr/>
        </p:nvSpPr>
        <p:spPr>
          <a:xfrm>
            <a:off x="0" y="877887"/>
            <a:ext cx="9144000" cy="1"/>
          </a:xfrm>
          <a:prstGeom prst="line">
            <a:avLst/>
          </a:prstGeom>
          <a:ln w="25400">
            <a:solidFill>
              <a:srgbClr val="E0581B"/>
            </a:solidFill>
          </a:ln>
        </p:spPr>
        <p:txBody>
          <a:bodyPr lIns="45719" rIns="45719"/>
          <a:lstStyle/>
          <a:p>
            <a:endParaRPr/>
          </a:p>
        </p:txBody>
      </p:sp>
      <p:pic>
        <p:nvPicPr>
          <p:cNvPr id="4" name="CDC Title Slide.png" descr="CDC Title Slide.png"/>
          <p:cNvPicPr>
            <a:picLocks noChangeAspect="1"/>
          </p:cNvPicPr>
          <p:nvPr/>
        </p:nvPicPr>
        <p:blipFill>
          <a:blip r:embed="rId6"/>
          <a:stretch>
            <a:fillRect/>
          </a:stretch>
        </p:blipFill>
        <p:spPr>
          <a:xfrm>
            <a:off x="0" y="0"/>
            <a:ext cx="9144000" cy="6858000"/>
          </a:xfrm>
          <a:prstGeom prst="rect">
            <a:avLst/>
          </a:prstGeom>
          <a:ln w="12700">
            <a:miter lim="400000"/>
          </a:ln>
        </p:spPr>
      </p:pic>
      <p:sp>
        <p:nvSpPr>
          <p:cNvPr id="5"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6"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ransition spd="med"/>
  <p:txStyles>
    <p:titleStyle>
      <a:lvl1pPr marL="0" marR="0" indent="0" algn="ctr" defTabSz="342892"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1pPr>
      <a:lvl2pPr marL="0" marR="0" indent="0" algn="ctr" defTabSz="342892"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2pPr>
      <a:lvl3pPr marL="0" marR="0" indent="0" algn="ctr" defTabSz="342892"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3pPr>
      <a:lvl4pPr marL="0" marR="0" indent="0" algn="ctr" defTabSz="342892"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4pPr>
      <a:lvl5pPr marL="0" marR="0" indent="0" algn="ctr" defTabSz="342892"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5pPr>
      <a:lvl6pPr marL="0" marR="0" indent="342892" algn="ctr" defTabSz="342892"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6pPr>
      <a:lvl7pPr marL="0" marR="0" indent="685782" algn="ctr" defTabSz="342892"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7pPr>
      <a:lvl8pPr marL="0" marR="0" indent="1028675" algn="ctr" defTabSz="342892"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8pPr>
      <a:lvl9pPr marL="0" marR="0" indent="1371565" algn="ctr" defTabSz="342892"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Calibri"/>
        </a:defRPr>
      </a:lvl9pPr>
    </p:titleStyle>
    <p:bodyStyle>
      <a:lvl1pPr marL="0" marR="0" indent="0" algn="l" defTabSz="342892" rtl="0" latinLnBrk="0">
        <a:lnSpc>
          <a:spcPct val="100000"/>
        </a:lnSpc>
        <a:spcBef>
          <a:spcPts val="400"/>
        </a:spcBef>
        <a:spcAft>
          <a:spcPts val="0"/>
        </a:spcAft>
        <a:buClrTx/>
        <a:buSzTx/>
        <a:buFontTx/>
        <a:buNone/>
        <a:tabLst/>
        <a:defRPr sz="1800" b="0" i="0" u="none" strike="noStrike" cap="none" spc="0" baseline="0">
          <a:ln>
            <a:noFill/>
          </a:ln>
          <a:solidFill>
            <a:srgbClr val="000000"/>
          </a:solidFill>
          <a:uFillTx/>
          <a:latin typeface="Verdana"/>
          <a:ea typeface="Verdana"/>
          <a:cs typeface="Verdana"/>
          <a:sym typeface="Verdana"/>
        </a:defRPr>
      </a:lvl1pPr>
      <a:lvl2pPr marL="664352" marR="0" indent="-321461" algn="l" defTabSz="342892"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Verdana"/>
          <a:ea typeface="Verdana"/>
          <a:cs typeface="Verdana"/>
          <a:sym typeface="Verdana"/>
        </a:defRPr>
      </a:lvl2pPr>
      <a:lvl3pPr marL="942950" marR="0" indent="-257168" algn="l" defTabSz="342892"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Verdana"/>
          <a:ea typeface="Verdana"/>
          <a:cs typeface="Verdana"/>
          <a:sym typeface="Verdana"/>
        </a:defRPr>
      </a:lvl3pPr>
      <a:lvl4pPr marL="1337276" marR="0" indent="-308602" algn="l" defTabSz="342892"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Verdana"/>
          <a:ea typeface="Verdana"/>
          <a:cs typeface="Verdana"/>
          <a:sym typeface="Verdana"/>
        </a:defRPr>
      </a:lvl4pPr>
      <a:lvl5pPr marL="1577301" marR="0" indent="-205735" algn="l" defTabSz="342892"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Verdana"/>
          <a:ea typeface="Verdana"/>
          <a:cs typeface="Verdana"/>
          <a:sym typeface="Verdana"/>
        </a:defRPr>
      </a:lvl5pPr>
      <a:lvl6pPr marL="1920192" marR="0" indent="-205735" algn="l" defTabSz="342892"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Verdana"/>
          <a:ea typeface="Verdana"/>
          <a:cs typeface="Verdana"/>
          <a:sym typeface="Verdana"/>
        </a:defRPr>
      </a:lvl6pPr>
      <a:lvl7pPr marL="2263084" marR="0" indent="-205735" algn="l" defTabSz="342892"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Verdana"/>
          <a:ea typeface="Verdana"/>
          <a:cs typeface="Verdana"/>
          <a:sym typeface="Verdana"/>
        </a:defRPr>
      </a:lvl7pPr>
      <a:lvl8pPr marL="2605975" marR="0" indent="-205735" algn="l" defTabSz="342892"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Verdana"/>
          <a:ea typeface="Verdana"/>
          <a:cs typeface="Verdana"/>
          <a:sym typeface="Verdana"/>
        </a:defRPr>
      </a:lvl8pPr>
      <a:lvl9pPr marL="2948866" marR="0" indent="-205735" algn="l" defTabSz="342892" rtl="0" latinLnBrk="0">
        <a:lnSpc>
          <a:spcPct val="100000"/>
        </a:lnSpc>
        <a:spcBef>
          <a:spcPts val="400"/>
        </a:spcBef>
        <a:spcAft>
          <a:spcPts val="0"/>
        </a:spcAft>
        <a:buClrTx/>
        <a:buSzPct val="100000"/>
        <a:buFontTx/>
        <a:buChar char="•"/>
        <a:tabLst/>
        <a:defRPr sz="1800" b="0" i="0" u="none" strike="noStrike" cap="none" spc="0" baseline="0">
          <a:ln>
            <a:noFill/>
          </a:ln>
          <a:solidFill>
            <a:srgbClr val="000000"/>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50020"/>
            <a:ext cx="7886700" cy="46269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51590-5532-44D0-8185-024507CCDE49}" type="slidenum">
              <a:rPr lang="en-GB" smtClean="0"/>
              <a:t>‹#›</a:t>
            </a:fld>
            <a:endParaRPr lang="en-GB" dirty="0"/>
          </a:p>
        </p:txBody>
      </p:sp>
      <p:sp>
        <p:nvSpPr>
          <p:cNvPr id="7" name="Rectangle 6">
            <a:extLst>
              <a:ext uri="{FF2B5EF4-FFF2-40B4-BE49-F238E27FC236}">
                <a16:creationId xmlns:a16="http://schemas.microsoft.com/office/drawing/2014/main" id="{EC66C2B1-6D2D-9540-9817-E5752F37504A}"/>
              </a:ext>
            </a:extLst>
          </p:cNvPr>
          <p:cNvSpPr/>
          <p:nvPr/>
        </p:nvSpPr>
        <p:spPr>
          <a:xfrm>
            <a:off x="0" y="6356352"/>
            <a:ext cx="9144000" cy="501648"/>
          </a:xfrm>
          <a:prstGeom prst="rect">
            <a:avLst/>
          </a:prstGeom>
          <a:solidFill>
            <a:srgbClr val="263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5" dirty="0"/>
          </a:p>
        </p:txBody>
      </p:sp>
      <p:sp>
        <p:nvSpPr>
          <p:cNvPr id="8" name="Oval 7">
            <a:extLst>
              <a:ext uri="{FF2B5EF4-FFF2-40B4-BE49-F238E27FC236}">
                <a16:creationId xmlns:a16="http://schemas.microsoft.com/office/drawing/2014/main" id="{42848F9C-D589-EF4A-B10D-F479BFC8AB1F}"/>
              </a:ext>
            </a:extLst>
          </p:cNvPr>
          <p:cNvSpPr/>
          <p:nvPr/>
        </p:nvSpPr>
        <p:spPr>
          <a:xfrm>
            <a:off x="7996372" y="6107229"/>
            <a:ext cx="693019" cy="750771"/>
          </a:xfrm>
          <a:prstGeom prst="ellipse">
            <a:avLst/>
          </a:prstGeom>
          <a:solidFill>
            <a:srgbClr val="263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5" dirty="0"/>
          </a:p>
        </p:txBody>
      </p:sp>
      <p:sp>
        <p:nvSpPr>
          <p:cNvPr id="10" name="Title 1">
            <a:extLst>
              <a:ext uri="{FF2B5EF4-FFF2-40B4-BE49-F238E27FC236}">
                <a16:creationId xmlns:a16="http://schemas.microsoft.com/office/drawing/2014/main" id="{0A373522-DBF0-204C-8261-B890A87C083C}"/>
              </a:ext>
            </a:extLst>
          </p:cNvPr>
          <p:cNvSpPr txBox="1">
            <a:spLocks/>
          </p:cNvSpPr>
          <p:nvPr userDrawn="1"/>
        </p:nvSpPr>
        <p:spPr>
          <a:xfrm>
            <a:off x="272829" y="365127"/>
            <a:ext cx="8508822" cy="595456"/>
          </a:xfrm>
          <a:prstGeom prst="rect">
            <a:avLst/>
          </a:prstGeom>
        </p:spPr>
        <p:txBody>
          <a:bodyPr/>
          <a:lstStyle>
            <a:lvl1pPr algn="l" defTabSz="914400" rtl="0" eaLnBrk="1" latinLnBrk="0" hangingPunct="1">
              <a:lnSpc>
                <a:spcPct val="90000"/>
              </a:lnSpc>
              <a:spcBef>
                <a:spcPct val="0"/>
              </a:spcBef>
              <a:buNone/>
              <a:defRPr sz="2954" kern="1200">
                <a:solidFill>
                  <a:schemeClr val="tx1"/>
                </a:solidFill>
                <a:latin typeface="+mj-lt"/>
                <a:ea typeface="+mj-ea"/>
                <a:cs typeface="+mj-cs"/>
              </a:defRPr>
            </a:lvl1pPr>
          </a:lstStyle>
          <a:p>
            <a:pPr marL="0" marR="0" lvl="0" indent="0" algn="l" defTabSz="914372" rtl="0" eaLnBrk="1" fontAlgn="auto" latinLnBrk="0" hangingPunct="1">
              <a:lnSpc>
                <a:spcPct val="90000"/>
              </a:lnSpc>
              <a:spcBef>
                <a:spcPct val="0"/>
              </a:spcBef>
              <a:spcAft>
                <a:spcPts val="0"/>
              </a:spcAft>
              <a:buClrTx/>
              <a:buSzTx/>
              <a:buFontTx/>
              <a:buNone/>
              <a:tabLst/>
              <a:defRPr/>
            </a:pPr>
            <a:endParaRPr lang="en-US" sz="2954" b="1" kern="1200" noProof="0" dirty="0">
              <a:solidFill>
                <a:srgbClr val="00A499"/>
              </a:solidFill>
              <a:latin typeface="+mn-lt"/>
              <a:ea typeface="+mj-ea"/>
              <a:cs typeface="+mj-cs"/>
            </a:endParaRPr>
          </a:p>
        </p:txBody>
      </p:sp>
    </p:spTree>
    <p:extLst>
      <p:ext uri="{BB962C8B-B14F-4D97-AF65-F5344CB8AC3E}">
        <p14:creationId xmlns:p14="http://schemas.microsoft.com/office/powerpoint/2010/main" val="150863928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cie.org.uk/integrated-health-social-care/measuring-progress/scorecard/develop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uncilfordisabledchildren.org.uk/help-resources/resources/logic-model-integrated-care-children-and-young-people-sen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ranslating Policy into Practice"/>
          <p:cNvSpPr txBox="1"/>
          <p:nvPr/>
        </p:nvSpPr>
        <p:spPr>
          <a:xfrm>
            <a:off x="233602" y="4353289"/>
            <a:ext cx="8596470"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solidFill>
                  <a:srgbClr val="FFFFFF"/>
                </a:solidFill>
                <a:latin typeface="Verdana"/>
                <a:ea typeface="Verdana"/>
                <a:cs typeface="Verdana"/>
                <a:sym typeface="Verdana"/>
              </a:defRPr>
            </a:lvl1pPr>
          </a:lstStyle>
          <a:p>
            <a:r>
              <a:rPr lang="en-GB" sz="2000" dirty="0"/>
              <a:t>Our journey to identifying a set of indicators for the 0-25 multi-agency SEND dashboard</a:t>
            </a:r>
          </a:p>
        </p:txBody>
      </p:sp>
      <p:sp>
        <p:nvSpPr>
          <p:cNvPr id="75" name="Anna Gardiner…"/>
          <p:cNvSpPr txBox="1"/>
          <p:nvPr/>
        </p:nvSpPr>
        <p:spPr>
          <a:xfrm>
            <a:off x="233602" y="5639139"/>
            <a:ext cx="8596470"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000" b="1">
                <a:solidFill>
                  <a:srgbClr val="FFFFFF"/>
                </a:solidFill>
                <a:latin typeface="Verdana"/>
                <a:ea typeface="Verdana"/>
                <a:cs typeface="Verdana"/>
                <a:sym typeface="Verdana"/>
              </a:defRPr>
            </a:pPr>
            <a:r>
              <a:rPr lang="en-GB" sz="1600" dirty="0"/>
              <a:t>Amanda Allard, Acting Director, CDC</a:t>
            </a:r>
          </a:p>
          <a:p>
            <a:pPr>
              <a:defRPr sz="2000" b="1">
                <a:solidFill>
                  <a:srgbClr val="FFFFFF"/>
                </a:solidFill>
                <a:latin typeface="Verdana"/>
                <a:ea typeface="Verdana"/>
                <a:cs typeface="Verdana"/>
                <a:sym typeface="Verdana"/>
              </a:defRPr>
            </a:pPr>
            <a:r>
              <a:rPr lang="en-GB" sz="1600" dirty="0"/>
              <a:t>Martin </a:t>
            </a:r>
            <a:r>
              <a:rPr lang="en-GB" sz="1600" dirty="0" err="1"/>
              <a:t>Cunnington</a:t>
            </a:r>
            <a:r>
              <a:rPr lang="en-GB" sz="1600" dirty="0"/>
              <a:t>, Senior Consultant, NEL Healthcare Consulting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FF0-C373-0943-A481-D3663EC422DE}"/>
              </a:ext>
            </a:extLst>
          </p:cNvPr>
          <p:cNvSpPr>
            <a:spLocks noGrp="1"/>
          </p:cNvSpPr>
          <p:nvPr>
            <p:ph type="title"/>
          </p:nvPr>
        </p:nvSpPr>
        <p:spPr>
          <a:xfrm>
            <a:off x="228601" y="228600"/>
            <a:ext cx="8501743" cy="522513"/>
          </a:xfrm>
        </p:spPr>
        <p:txBody>
          <a:bodyPr>
            <a:noAutofit/>
          </a:bodyPr>
          <a:lstStyle/>
          <a:p>
            <a:r>
              <a:rPr lang="en-GB" sz="1600" dirty="0">
                <a:solidFill>
                  <a:srgbClr val="425563"/>
                </a:solidFill>
              </a:rPr>
              <a:t>Recommended set of final indicators for the SEND dashboard</a:t>
            </a:r>
          </a:p>
        </p:txBody>
      </p:sp>
      <p:sp>
        <p:nvSpPr>
          <p:cNvPr id="5" name="Slide Number Placeholder 4"/>
          <p:cNvSpPr>
            <a:spLocks noGrp="1"/>
          </p:cNvSpPr>
          <p:nvPr>
            <p:ph type="sldNum" sz="quarter" idx="4294967295"/>
          </p:nvPr>
        </p:nvSpPr>
        <p:spPr>
          <a:xfrm>
            <a:off x="8734425" y="6264275"/>
            <a:ext cx="409575" cy="319088"/>
          </a:xfrm>
        </p:spPr>
        <p:txBody>
          <a:bodyPr/>
          <a:lstStyle/>
          <a:p>
            <a:fld id="{0845D900-5E9D-8146-A4CA-EBB024C487C0}" type="slidenum">
              <a:rPr lang="en-US" smtClean="0"/>
              <a:pPr/>
              <a:t>10</a:t>
            </a:fld>
            <a:endParaRPr lang="en-US" dirty="0"/>
          </a:p>
        </p:txBody>
      </p:sp>
      <p:sp>
        <p:nvSpPr>
          <p:cNvPr id="7" name="Pentagon 4">
            <a:extLst>
              <a:ext uri="{FF2B5EF4-FFF2-40B4-BE49-F238E27FC236}">
                <a16:creationId xmlns:a16="http://schemas.microsoft.com/office/drawing/2014/main" id="{FD44EBCF-9041-4FAB-97E2-F5873C825FA9}"/>
              </a:ext>
            </a:extLst>
          </p:cNvPr>
          <p:cNvSpPr/>
          <p:nvPr/>
        </p:nvSpPr>
        <p:spPr>
          <a:xfrm>
            <a:off x="133565" y="968386"/>
            <a:ext cx="8794678" cy="299250"/>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kern="1200" dirty="0">
                <a:solidFill>
                  <a:prstClr val="white"/>
                </a:solidFill>
                <a:latin typeface="Verdana" panose="020B0604030504040204" pitchFamily="34" charset="0"/>
                <a:ea typeface="Verdana" panose="020B0604030504040204" pitchFamily="34" charset="0"/>
              </a:rPr>
              <a:t>Indicators linked to the outcomes statements – to be populated by local areas</a:t>
            </a: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graphicFrame>
        <p:nvGraphicFramePr>
          <p:cNvPr id="3" name="Table 3">
            <a:extLst>
              <a:ext uri="{FF2B5EF4-FFF2-40B4-BE49-F238E27FC236}">
                <a16:creationId xmlns:a16="http://schemas.microsoft.com/office/drawing/2014/main" id="{437A1BE3-AD34-4DD3-97AE-5A37F1AFE8D7}"/>
              </a:ext>
            </a:extLst>
          </p:cNvPr>
          <p:cNvGraphicFramePr>
            <a:graphicFrameLocks noGrp="1"/>
          </p:cNvGraphicFramePr>
          <p:nvPr>
            <p:extLst>
              <p:ext uri="{D42A27DB-BD31-4B8C-83A1-F6EECF244321}">
                <p14:modId xmlns:p14="http://schemas.microsoft.com/office/powerpoint/2010/main" val="873558233"/>
              </p:ext>
            </p:extLst>
          </p:nvPr>
        </p:nvGraphicFramePr>
        <p:xfrm>
          <a:off x="133565" y="1393371"/>
          <a:ext cx="8794678" cy="3246120"/>
        </p:xfrm>
        <a:graphic>
          <a:graphicData uri="http://schemas.openxmlformats.org/drawingml/2006/table">
            <a:tbl>
              <a:tblPr firstRow="1" bandRow="1">
                <a:tableStyleId>{5940675A-B579-460E-94D1-54222C63F5DA}</a:tableStyleId>
              </a:tblPr>
              <a:tblGrid>
                <a:gridCol w="1738778">
                  <a:extLst>
                    <a:ext uri="{9D8B030D-6E8A-4147-A177-3AD203B41FA5}">
                      <a16:colId xmlns:a16="http://schemas.microsoft.com/office/drawing/2014/main" val="4156769229"/>
                    </a:ext>
                  </a:extLst>
                </a:gridCol>
                <a:gridCol w="7055900">
                  <a:extLst>
                    <a:ext uri="{9D8B030D-6E8A-4147-A177-3AD203B41FA5}">
                      <a16:colId xmlns:a16="http://schemas.microsoft.com/office/drawing/2014/main" val="3557311763"/>
                    </a:ext>
                  </a:extLst>
                </a:gridCol>
              </a:tblGrid>
              <a:tr h="371243">
                <a:tc>
                  <a:txBody>
                    <a:bodyPr/>
                    <a:lstStyle/>
                    <a:p>
                      <a:pPr algn="ctr"/>
                      <a:r>
                        <a:rPr lang="en-GB" b="1" dirty="0">
                          <a:solidFill>
                            <a:schemeClr val="bg1"/>
                          </a:solidFill>
                          <a:latin typeface="Verdana" panose="020B0604030504040204" pitchFamily="34" charset="0"/>
                          <a:ea typeface="Verdana" panose="020B0604030504040204" pitchFamily="34" charset="0"/>
                        </a:rPr>
                        <a:t>Outcome statements</a:t>
                      </a:r>
                    </a:p>
                  </a:txBody>
                  <a:tcPr>
                    <a:solidFill>
                      <a:srgbClr val="002060"/>
                    </a:solidFill>
                  </a:tcPr>
                </a:tc>
                <a:tc>
                  <a:txBody>
                    <a:bodyPr/>
                    <a:lstStyle/>
                    <a:p>
                      <a:pPr algn="ctr"/>
                      <a:r>
                        <a:rPr lang="en-GB" b="1" dirty="0">
                          <a:solidFill>
                            <a:schemeClr val="bg1"/>
                          </a:solidFill>
                          <a:latin typeface="Verdana" panose="020B0604030504040204" pitchFamily="34" charset="0"/>
                          <a:ea typeface="Verdana" panose="020B0604030504040204" pitchFamily="34" charset="0"/>
                        </a:rPr>
                        <a:t>Recommended indicators</a:t>
                      </a:r>
                    </a:p>
                  </a:txBody>
                  <a:tcPr>
                    <a:solidFill>
                      <a:srgbClr val="002060"/>
                    </a:solidFill>
                  </a:tcPr>
                </a:tc>
                <a:extLst>
                  <a:ext uri="{0D108BD9-81ED-4DB2-BD59-A6C34878D82A}">
                    <a16:rowId xmlns:a16="http://schemas.microsoft.com/office/drawing/2014/main" val="1810692154"/>
                  </a:ext>
                </a:extLst>
              </a:tr>
              <a:tr h="371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My voice is heard</a:t>
                      </a:r>
                      <a:endPar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endParaRPr>
                    </a:p>
                  </a:txBody>
                  <a:tcPr/>
                </a:tc>
                <a:tc>
                  <a:txBody>
                    <a:bodyPr/>
                    <a:lstStyle/>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young people and families receiving feedback on how their views have been used.</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Number of children and young people who say they have a choice about who they spend time with.</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involved in reviewing their own plans (SEN Support)</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involved in reviewing their own plans (EHC Plan)</a:t>
                      </a:r>
                      <a:endParaRPr lang="en-GB" sz="1100"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941310388"/>
                  </a:ext>
                </a:extLst>
              </a:tr>
              <a:tr h="371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I am healthy</a:t>
                      </a:r>
                      <a:endPar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endParaRPr>
                    </a:p>
                  </a:txBody>
                  <a:tcPr/>
                </a:tc>
                <a:tc>
                  <a:txBody>
                    <a:bodyPr/>
                    <a:lstStyle/>
                    <a:p>
                      <a:pPr marL="171450" indent="-171450" algn="l">
                        <a:buFont typeface="Arial" panose="020B0604020202020204" pitchFamily="34" charset="0"/>
                        <a:buChar char="•"/>
                      </a:pPr>
                      <a:r>
                        <a:rPr lang="en-GB" sz="1100" dirty="0">
                          <a:solidFill>
                            <a:schemeClr val="tx1"/>
                          </a:solidFill>
                          <a:latin typeface="Verdana" panose="020B0604030504040204" pitchFamily="34" charset="0"/>
                          <a:ea typeface="Verdana" panose="020B0604030504040204" pitchFamily="34" charset="0"/>
                        </a:rPr>
                        <a:t>% of children and young people missing school or college due to ill health.</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who state that they know how to stay healthy.</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admitted to A&amp;E because of poor mental health.</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measured as obese, in proportion to overall population of children and young people.</a:t>
                      </a:r>
                      <a:endParaRPr lang="en-GB" sz="1100"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833949658"/>
                  </a:ext>
                </a:extLst>
              </a:tr>
              <a:tr h="371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I am happy</a:t>
                      </a:r>
                      <a:endPar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endParaRPr>
                    </a:p>
                  </a:txBody>
                  <a:tcPr/>
                </a:tc>
                <a:tc>
                  <a:txBody>
                    <a:bodyPr/>
                    <a:lstStyle/>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young people with SEND who are employed and report that they enjoy their job.</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who report that they have at least one good friend.</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actively involved in a hobby.</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reporting anxiety or a reduction in anxiety.</a:t>
                      </a:r>
                      <a:endParaRPr lang="en-GB" sz="1100"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7866482"/>
                  </a:ext>
                </a:extLst>
              </a:tr>
            </a:tbl>
          </a:graphicData>
        </a:graphic>
      </p:graphicFrame>
      <p:sp>
        <p:nvSpPr>
          <p:cNvPr id="6" name="TextBox 5">
            <a:extLst>
              <a:ext uri="{FF2B5EF4-FFF2-40B4-BE49-F238E27FC236}">
                <a16:creationId xmlns:a16="http://schemas.microsoft.com/office/drawing/2014/main" id="{E948AB92-5008-48B0-9369-E381B53C3BB9}"/>
              </a:ext>
            </a:extLst>
          </p:cNvPr>
          <p:cNvSpPr txBox="1"/>
          <p:nvPr/>
        </p:nvSpPr>
        <p:spPr>
          <a:xfrm>
            <a:off x="133565" y="4778823"/>
            <a:ext cx="8794678" cy="6001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10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alibri"/>
              </a:rPr>
              <a:t>NB. </a:t>
            </a:r>
            <a:r>
              <a:rPr lang="en-GB" sz="1100" dirty="0">
                <a:latin typeface="Verdana" panose="020B0604030504040204" pitchFamily="34" charset="0"/>
                <a:ea typeface="Verdana" panose="020B0604030504040204" pitchFamily="34" charset="0"/>
              </a:rPr>
              <a:t>In some local area outcomes frameworks </a:t>
            </a:r>
            <a:r>
              <a:rPr lang="en-GB" sz="1100" i="1" dirty="0">
                <a:latin typeface="Verdana" panose="020B0604030504040204" pitchFamily="34" charset="0"/>
                <a:ea typeface="Verdana" panose="020B0604030504040204" pitchFamily="34" charset="0"/>
              </a:rPr>
              <a:t>I am healthy and I am happy</a:t>
            </a:r>
            <a:r>
              <a:rPr lang="en-GB" sz="1100" dirty="0">
                <a:latin typeface="Verdana" panose="020B0604030504040204" pitchFamily="34" charset="0"/>
                <a:ea typeface="Verdana" panose="020B0604030504040204" pitchFamily="34" charset="0"/>
              </a:rPr>
              <a:t> are included in the same outcome statement. The outcomes statements and recommended indicators should be seen as a tool to promote local discussion on what should be included in a local area’s outcomes framework and dashboard, based on local need and priorities.</a:t>
            </a:r>
            <a:endParaRPr kumimoji="0" lang="en-GB" sz="110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alibri"/>
            </a:endParaRPr>
          </a:p>
        </p:txBody>
      </p:sp>
    </p:spTree>
    <p:extLst>
      <p:ext uri="{BB962C8B-B14F-4D97-AF65-F5344CB8AC3E}">
        <p14:creationId xmlns:p14="http://schemas.microsoft.com/office/powerpoint/2010/main" val="89379307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FF0-C373-0943-A481-D3663EC422DE}"/>
              </a:ext>
            </a:extLst>
          </p:cNvPr>
          <p:cNvSpPr>
            <a:spLocks noGrp="1"/>
          </p:cNvSpPr>
          <p:nvPr>
            <p:ph type="title"/>
          </p:nvPr>
        </p:nvSpPr>
        <p:spPr>
          <a:xfrm>
            <a:off x="228601" y="228600"/>
            <a:ext cx="8501743" cy="522513"/>
          </a:xfrm>
        </p:spPr>
        <p:txBody>
          <a:bodyPr>
            <a:noAutofit/>
          </a:bodyPr>
          <a:lstStyle/>
          <a:p>
            <a:r>
              <a:rPr lang="en-GB" sz="1600" dirty="0">
                <a:solidFill>
                  <a:srgbClr val="425563"/>
                </a:solidFill>
              </a:rPr>
              <a:t>Recommended set of final indicators for the SEND dashboard</a:t>
            </a:r>
          </a:p>
        </p:txBody>
      </p:sp>
      <p:sp>
        <p:nvSpPr>
          <p:cNvPr id="5" name="Slide Number Placeholder 4"/>
          <p:cNvSpPr>
            <a:spLocks noGrp="1"/>
          </p:cNvSpPr>
          <p:nvPr>
            <p:ph type="sldNum" sz="quarter" idx="4294967295"/>
          </p:nvPr>
        </p:nvSpPr>
        <p:spPr>
          <a:xfrm>
            <a:off x="8734425" y="6264275"/>
            <a:ext cx="409575" cy="319088"/>
          </a:xfrm>
        </p:spPr>
        <p:txBody>
          <a:bodyPr/>
          <a:lstStyle/>
          <a:p>
            <a:fld id="{0845D900-5E9D-8146-A4CA-EBB024C487C0}" type="slidenum">
              <a:rPr lang="en-US" smtClean="0"/>
              <a:pPr/>
              <a:t>11</a:t>
            </a:fld>
            <a:endParaRPr lang="en-US" dirty="0"/>
          </a:p>
        </p:txBody>
      </p:sp>
      <p:sp>
        <p:nvSpPr>
          <p:cNvPr id="7" name="Pentagon 4">
            <a:extLst>
              <a:ext uri="{FF2B5EF4-FFF2-40B4-BE49-F238E27FC236}">
                <a16:creationId xmlns:a16="http://schemas.microsoft.com/office/drawing/2014/main" id="{FD44EBCF-9041-4FAB-97E2-F5873C825FA9}"/>
              </a:ext>
            </a:extLst>
          </p:cNvPr>
          <p:cNvSpPr/>
          <p:nvPr/>
        </p:nvSpPr>
        <p:spPr>
          <a:xfrm>
            <a:off x="133565" y="968386"/>
            <a:ext cx="8794678" cy="299250"/>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kern="1200" dirty="0">
                <a:solidFill>
                  <a:prstClr val="white"/>
                </a:solidFill>
                <a:latin typeface="Verdana" panose="020B0604030504040204" pitchFamily="34" charset="0"/>
                <a:ea typeface="Verdana" panose="020B0604030504040204" pitchFamily="34" charset="0"/>
              </a:rPr>
              <a:t>Indicators linked to the outcomes statements – to be populated by local areas</a:t>
            </a: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graphicFrame>
        <p:nvGraphicFramePr>
          <p:cNvPr id="3" name="Table 3">
            <a:extLst>
              <a:ext uri="{FF2B5EF4-FFF2-40B4-BE49-F238E27FC236}">
                <a16:creationId xmlns:a16="http://schemas.microsoft.com/office/drawing/2014/main" id="{437A1BE3-AD34-4DD3-97AE-5A37F1AFE8D7}"/>
              </a:ext>
            </a:extLst>
          </p:cNvPr>
          <p:cNvGraphicFramePr>
            <a:graphicFrameLocks noGrp="1"/>
          </p:cNvGraphicFramePr>
          <p:nvPr>
            <p:extLst>
              <p:ext uri="{D42A27DB-BD31-4B8C-83A1-F6EECF244321}">
                <p14:modId xmlns:p14="http://schemas.microsoft.com/office/powerpoint/2010/main" val="2797929593"/>
              </p:ext>
            </p:extLst>
          </p:nvPr>
        </p:nvGraphicFramePr>
        <p:xfrm>
          <a:off x="133565" y="1393371"/>
          <a:ext cx="8794678" cy="3733800"/>
        </p:xfrm>
        <a:graphic>
          <a:graphicData uri="http://schemas.openxmlformats.org/drawingml/2006/table">
            <a:tbl>
              <a:tblPr firstRow="1" bandRow="1">
                <a:tableStyleId>{5940675A-B579-460E-94D1-54222C63F5DA}</a:tableStyleId>
              </a:tblPr>
              <a:tblGrid>
                <a:gridCol w="1738778">
                  <a:extLst>
                    <a:ext uri="{9D8B030D-6E8A-4147-A177-3AD203B41FA5}">
                      <a16:colId xmlns:a16="http://schemas.microsoft.com/office/drawing/2014/main" val="4156769229"/>
                    </a:ext>
                  </a:extLst>
                </a:gridCol>
                <a:gridCol w="7055900">
                  <a:extLst>
                    <a:ext uri="{9D8B030D-6E8A-4147-A177-3AD203B41FA5}">
                      <a16:colId xmlns:a16="http://schemas.microsoft.com/office/drawing/2014/main" val="3557311763"/>
                    </a:ext>
                  </a:extLst>
                </a:gridCol>
              </a:tblGrid>
              <a:tr h="371243">
                <a:tc>
                  <a:txBody>
                    <a:bodyPr/>
                    <a:lstStyle/>
                    <a:p>
                      <a:pPr algn="ctr"/>
                      <a:r>
                        <a:rPr lang="en-GB" b="1" dirty="0">
                          <a:solidFill>
                            <a:schemeClr val="bg1"/>
                          </a:solidFill>
                          <a:latin typeface="Verdana" panose="020B0604030504040204" pitchFamily="34" charset="0"/>
                          <a:ea typeface="Verdana" panose="020B0604030504040204" pitchFamily="34" charset="0"/>
                        </a:rPr>
                        <a:t>Outcome statements</a:t>
                      </a:r>
                    </a:p>
                  </a:txBody>
                  <a:tcPr>
                    <a:solidFill>
                      <a:srgbClr val="002060"/>
                    </a:solidFill>
                  </a:tcPr>
                </a:tc>
                <a:tc>
                  <a:txBody>
                    <a:bodyPr/>
                    <a:lstStyle/>
                    <a:p>
                      <a:pPr algn="ctr"/>
                      <a:r>
                        <a:rPr lang="en-GB" b="1" dirty="0">
                          <a:solidFill>
                            <a:schemeClr val="bg1"/>
                          </a:solidFill>
                          <a:latin typeface="Verdana" panose="020B0604030504040204" pitchFamily="34" charset="0"/>
                          <a:ea typeface="Verdana" panose="020B0604030504040204" pitchFamily="34" charset="0"/>
                        </a:rPr>
                        <a:t>Recommended indicators</a:t>
                      </a:r>
                    </a:p>
                  </a:txBody>
                  <a:tcPr>
                    <a:solidFill>
                      <a:srgbClr val="002060"/>
                    </a:solidFill>
                  </a:tcPr>
                </a:tc>
                <a:extLst>
                  <a:ext uri="{0D108BD9-81ED-4DB2-BD59-A6C34878D82A}">
                    <a16:rowId xmlns:a16="http://schemas.microsoft.com/office/drawing/2014/main" val="1810692154"/>
                  </a:ext>
                </a:extLst>
              </a:tr>
              <a:tr h="371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I feel supported</a:t>
                      </a:r>
                      <a:endPar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endParaRPr>
                    </a:p>
                  </a:txBody>
                  <a:tcPr/>
                </a:tc>
                <a:tc>
                  <a:txBody>
                    <a:bodyPr/>
                    <a:lstStyle/>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who report that they have at least one good friend.</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children and young people with SEND who gave a high rating (1-4) for the support they received in achieving the outcomes in their plan over the last 12 months.</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parent carers who stated that they know who to contact to get the support they need for their son/daughter.</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young people with SEND who are in training or employment state that they have the right level of support to complete the tasks that are being asked of them.</a:t>
                      </a:r>
                      <a:endParaRPr lang="en-GB" sz="1050"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941310388"/>
                  </a:ext>
                </a:extLst>
              </a:tr>
              <a:tr h="371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I feel safe</a:t>
                      </a:r>
                      <a:endPar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endParaRPr>
                    </a:p>
                  </a:txBody>
                  <a:tcPr/>
                </a:tc>
                <a:tc>
                  <a:txBody>
                    <a:bodyPr/>
                    <a:lstStyle/>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who stated that they have someone to talk to at school about a worry or concern that they have.</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who feel safe in their local community.</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who told a member of staff about being bullied stated that the bullying has now stopped.</a:t>
                      </a:r>
                      <a:endParaRPr lang="en-GB" sz="900"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833949658"/>
                  </a:ext>
                </a:extLst>
              </a:tr>
              <a:tr h="371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I am included and active in my local community</a:t>
                      </a:r>
                      <a:endPar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endParaRPr>
                    </a:p>
                  </a:txBody>
                  <a:tcPr/>
                </a:tc>
                <a:tc>
                  <a:txBody>
                    <a:bodyPr/>
                    <a:lstStyle/>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absences / exclusions pertaining to children and young people with SEND in mainstream education provision.</a:t>
                      </a:r>
                    </a:p>
                    <a:p>
                      <a:pPr marL="171450" indent="-171450" algn="l">
                        <a:buFont typeface="Arial" panose="020B0604020202020204" pitchFamily="34" charset="0"/>
                        <a:buChar char="•"/>
                      </a:pPr>
                      <a:r>
                        <a:rPr lang="en-GB" sz="105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who report that they have at least one good friend.</a:t>
                      </a:r>
                    </a:p>
                    <a:p>
                      <a:pPr marL="171450" indent="-171450" algn="l">
                        <a:buFont typeface="Arial" panose="020B0604020202020204" pitchFamily="34" charset="0"/>
                        <a:buChar char="•"/>
                      </a:pPr>
                      <a:r>
                        <a:rPr lang="en-GB" sz="105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actively involved in a hobby.</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in local mainstream school.</a:t>
                      </a:r>
                      <a:endParaRPr lang="en-GB" sz="10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endParaRPr>
                    </a:p>
                  </a:txBody>
                  <a:tcPr/>
                </a:tc>
                <a:extLst>
                  <a:ext uri="{0D108BD9-81ED-4DB2-BD59-A6C34878D82A}">
                    <a16:rowId xmlns:a16="http://schemas.microsoft.com/office/drawing/2014/main" val="207866482"/>
                  </a:ext>
                </a:extLst>
              </a:tr>
            </a:tbl>
          </a:graphicData>
        </a:graphic>
      </p:graphicFrame>
    </p:spTree>
    <p:extLst>
      <p:ext uri="{BB962C8B-B14F-4D97-AF65-F5344CB8AC3E}">
        <p14:creationId xmlns:p14="http://schemas.microsoft.com/office/powerpoint/2010/main" val="40503511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FF0-C373-0943-A481-D3663EC422DE}"/>
              </a:ext>
            </a:extLst>
          </p:cNvPr>
          <p:cNvSpPr>
            <a:spLocks noGrp="1"/>
          </p:cNvSpPr>
          <p:nvPr>
            <p:ph type="title"/>
          </p:nvPr>
        </p:nvSpPr>
        <p:spPr>
          <a:xfrm>
            <a:off x="228601" y="228600"/>
            <a:ext cx="8501743" cy="522513"/>
          </a:xfrm>
        </p:spPr>
        <p:txBody>
          <a:bodyPr>
            <a:noAutofit/>
          </a:bodyPr>
          <a:lstStyle/>
          <a:p>
            <a:r>
              <a:rPr lang="en-GB" sz="1600" dirty="0">
                <a:solidFill>
                  <a:srgbClr val="425563"/>
                </a:solidFill>
              </a:rPr>
              <a:t>Recommended set of final indicators for the SEND dashboard</a:t>
            </a:r>
          </a:p>
        </p:txBody>
      </p:sp>
      <p:sp>
        <p:nvSpPr>
          <p:cNvPr id="5" name="Slide Number Placeholder 4"/>
          <p:cNvSpPr>
            <a:spLocks noGrp="1"/>
          </p:cNvSpPr>
          <p:nvPr>
            <p:ph type="sldNum" sz="quarter" idx="4294967295"/>
          </p:nvPr>
        </p:nvSpPr>
        <p:spPr>
          <a:xfrm>
            <a:off x="8734425" y="6264275"/>
            <a:ext cx="409575" cy="319088"/>
          </a:xfrm>
        </p:spPr>
        <p:txBody>
          <a:bodyPr/>
          <a:lstStyle/>
          <a:p>
            <a:fld id="{0845D900-5E9D-8146-A4CA-EBB024C487C0}" type="slidenum">
              <a:rPr lang="en-US" smtClean="0"/>
              <a:pPr/>
              <a:t>12</a:t>
            </a:fld>
            <a:endParaRPr lang="en-US" dirty="0"/>
          </a:p>
        </p:txBody>
      </p:sp>
      <p:sp>
        <p:nvSpPr>
          <p:cNvPr id="7" name="Pentagon 4">
            <a:extLst>
              <a:ext uri="{FF2B5EF4-FFF2-40B4-BE49-F238E27FC236}">
                <a16:creationId xmlns:a16="http://schemas.microsoft.com/office/drawing/2014/main" id="{FD44EBCF-9041-4FAB-97E2-F5873C825FA9}"/>
              </a:ext>
            </a:extLst>
          </p:cNvPr>
          <p:cNvSpPr/>
          <p:nvPr/>
        </p:nvSpPr>
        <p:spPr>
          <a:xfrm>
            <a:off x="133565" y="968386"/>
            <a:ext cx="8794678" cy="299250"/>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kern="1200" dirty="0">
                <a:solidFill>
                  <a:prstClr val="white"/>
                </a:solidFill>
                <a:latin typeface="Verdana" panose="020B0604030504040204" pitchFamily="34" charset="0"/>
                <a:ea typeface="Verdana" panose="020B0604030504040204" pitchFamily="34" charset="0"/>
              </a:rPr>
              <a:t>Indicators linked to the outcomes statements – to be populated by local areas</a:t>
            </a:r>
            <a:endPar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graphicFrame>
        <p:nvGraphicFramePr>
          <p:cNvPr id="3" name="Table 3">
            <a:extLst>
              <a:ext uri="{FF2B5EF4-FFF2-40B4-BE49-F238E27FC236}">
                <a16:creationId xmlns:a16="http://schemas.microsoft.com/office/drawing/2014/main" id="{437A1BE3-AD34-4DD3-97AE-5A37F1AFE8D7}"/>
              </a:ext>
            </a:extLst>
          </p:cNvPr>
          <p:cNvGraphicFramePr>
            <a:graphicFrameLocks noGrp="1"/>
          </p:cNvGraphicFramePr>
          <p:nvPr>
            <p:extLst>
              <p:ext uri="{D42A27DB-BD31-4B8C-83A1-F6EECF244321}">
                <p14:modId xmlns:p14="http://schemas.microsoft.com/office/powerpoint/2010/main" val="4012022434"/>
              </p:ext>
            </p:extLst>
          </p:nvPr>
        </p:nvGraphicFramePr>
        <p:xfrm>
          <a:off x="133565" y="1393371"/>
          <a:ext cx="8794678" cy="2509524"/>
        </p:xfrm>
        <a:graphic>
          <a:graphicData uri="http://schemas.openxmlformats.org/drawingml/2006/table">
            <a:tbl>
              <a:tblPr firstRow="1" bandRow="1">
                <a:tableStyleId>{5940675A-B579-460E-94D1-54222C63F5DA}</a:tableStyleId>
              </a:tblPr>
              <a:tblGrid>
                <a:gridCol w="1738778">
                  <a:extLst>
                    <a:ext uri="{9D8B030D-6E8A-4147-A177-3AD203B41FA5}">
                      <a16:colId xmlns:a16="http://schemas.microsoft.com/office/drawing/2014/main" val="4156769229"/>
                    </a:ext>
                  </a:extLst>
                </a:gridCol>
                <a:gridCol w="7055900">
                  <a:extLst>
                    <a:ext uri="{9D8B030D-6E8A-4147-A177-3AD203B41FA5}">
                      <a16:colId xmlns:a16="http://schemas.microsoft.com/office/drawing/2014/main" val="3557311763"/>
                    </a:ext>
                  </a:extLst>
                </a:gridCol>
              </a:tblGrid>
              <a:tr h="415809">
                <a:tc>
                  <a:txBody>
                    <a:bodyPr/>
                    <a:lstStyle/>
                    <a:p>
                      <a:pPr algn="ctr"/>
                      <a:r>
                        <a:rPr lang="en-GB" b="1" dirty="0">
                          <a:solidFill>
                            <a:schemeClr val="bg1"/>
                          </a:solidFill>
                          <a:latin typeface="Verdana" panose="020B0604030504040204" pitchFamily="34" charset="0"/>
                          <a:ea typeface="Verdana" panose="020B0604030504040204" pitchFamily="34" charset="0"/>
                        </a:rPr>
                        <a:t>Outcome statements</a:t>
                      </a:r>
                    </a:p>
                  </a:txBody>
                  <a:tcPr>
                    <a:solidFill>
                      <a:srgbClr val="002060"/>
                    </a:solidFill>
                  </a:tcPr>
                </a:tc>
                <a:tc>
                  <a:txBody>
                    <a:bodyPr/>
                    <a:lstStyle/>
                    <a:p>
                      <a:pPr algn="ctr"/>
                      <a:r>
                        <a:rPr lang="en-GB" b="1" dirty="0">
                          <a:solidFill>
                            <a:schemeClr val="bg1"/>
                          </a:solidFill>
                          <a:latin typeface="Verdana" panose="020B0604030504040204" pitchFamily="34" charset="0"/>
                          <a:ea typeface="Verdana" panose="020B0604030504040204" pitchFamily="34" charset="0"/>
                        </a:rPr>
                        <a:t>Recommended indicators</a:t>
                      </a:r>
                    </a:p>
                  </a:txBody>
                  <a:tcPr>
                    <a:solidFill>
                      <a:srgbClr val="002060"/>
                    </a:solidFill>
                  </a:tcPr>
                </a:tc>
                <a:extLst>
                  <a:ext uri="{0D108BD9-81ED-4DB2-BD59-A6C34878D82A}">
                    <a16:rowId xmlns:a16="http://schemas.microsoft.com/office/drawing/2014/main" val="1810692154"/>
                  </a:ext>
                </a:extLst>
              </a:tr>
              <a:tr h="845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I am able to learn</a:t>
                      </a:r>
                      <a:endPar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endParaRPr>
                    </a:p>
                  </a:txBody>
                  <a:tcPr/>
                </a:tc>
                <a:tc>
                  <a:txBody>
                    <a:bodyPr/>
                    <a:lstStyle/>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young people with SEND who are NEET.</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achieving progress in EHC plans / SEN support plans.</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who are excluded, subject to fixed term exclusion or on a reduced timetable.</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achieving expected standards.</a:t>
                      </a:r>
                      <a:endParaRPr lang="en-GB" sz="1000"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941310388"/>
                  </a:ext>
                </a:extLst>
              </a:tr>
              <a:tr h="11226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I am in control of my life</a:t>
                      </a:r>
                    </a:p>
                  </a:txBody>
                  <a:tcPr/>
                </a:tc>
                <a:tc>
                  <a:txBody>
                    <a:bodyPr/>
                    <a:lstStyle/>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young people with SEND in employment.</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young people with SEND undertaking a supported internship.</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children and young people with SEND who able to confidently access public transport.</a:t>
                      </a:r>
                    </a:p>
                    <a:p>
                      <a:pPr marL="171450" indent="-171450" algn="l">
                        <a:buFont typeface="Arial" panose="020B0604020202020204" pitchFamily="34" charset="0"/>
                        <a:buChar char="•"/>
                      </a:pPr>
                      <a:r>
                        <a:rPr lang="en-GB" sz="1100" b="0" i="0" u="none" strike="noStrike" cap="none" spc="0" baseline="0" dirty="0">
                          <a:ln>
                            <a:noFill/>
                          </a:ln>
                          <a:solidFill>
                            <a:schemeClr val="tx1"/>
                          </a:solidFill>
                          <a:effectLst/>
                          <a:uFillTx/>
                          <a:latin typeface="Verdana" panose="020B0604030504040204" pitchFamily="34" charset="0"/>
                          <a:ea typeface="Verdana" panose="020B0604030504040204" pitchFamily="34" charset="0"/>
                          <a:cs typeface="+mn-cs"/>
                          <a:sym typeface="Calibri"/>
                        </a:rPr>
                        <a:t>% of 19-25 year olds with SEND who are known to the council, who are recorded as living in their own home, or with their family.</a:t>
                      </a:r>
                      <a:r>
                        <a:rPr lang="en-GB" sz="1200" b="0" i="0" u="none" strike="noStrike" cap="none" spc="0" baseline="0" dirty="0">
                          <a:ln>
                            <a:noFill/>
                          </a:ln>
                          <a:solidFill>
                            <a:schemeClr val="tx1"/>
                          </a:solidFill>
                          <a:uFillTx/>
                          <a:latin typeface="+mn-lt"/>
                          <a:ea typeface="+mn-ea"/>
                          <a:cs typeface="+mn-cs"/>
                          <a:sym typeface="Calibri"/>
                        </a:rPr>
                        <a:t>	</a:t>
                      </a:r>
                    </a:p>
                    <a:p>
                      <a:pPr marL="171450" indent="-171450" algn="l">
                        <a:buFont typeface="Arial" panose="020B0604020202020204" pitchFamily="34" charset="0"/>
                        <a:buChar char="•"/>
                      </a:pPr>
                      <a:endParaRPr lang="en-GB" sz="800"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833949658"/>
                  </a:ext>
                </a:extLst>
              </a:tr>
            </a:tbl>
          </a:graphicData>
        </a:graphic>
      </p:graphicFrame>
    </p:spTree>
    <p:extLst>
      <p:ext uri="{BB962C8B-B14F-4D97-AF65-F5344CB8AC3E}">
        <p14:creationId xmlns:p14="http://schemas.microsoft.com/office/powerpoint/2010/main" val="21793176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FF0-C373-0943-A481-D3663EC422DE}"/>
              </a:ext>
            </a:extLst>
          </p:cNvPr>
          <p:cNvSpPr>
            <a:spLocks noGrp="1"/>
          </p:cNvSpPr>
          <p:nvPr>
            <p:ph type="title"/>
          </p:nvPr>
        </p:nvSpPr>
        <p:spPr>
          <a:xfrm>
            <a:off x="228601" y="274639"/>
            <a:ext cx="8501743" cy="367618"/>
          </a:xfrm>
        </p:spPr>
        <p:txBody>
          <a:bodyPr>
            <a:noAutofit/>
          </a:bodyPr>
          <a:lstStyle/>
          <a:p>
            <a:r>
              <a:rPr lang="en-GB" sz="1600" dirty="0">
                <a:solidFill>
                  <a:srgbClr val="425563"/>
                </a:solidFill>
              </a:rPr>
              <a:t>Introduction</a:t>
            </a:r>
          </a:p>
        </p:txBody>
      </p:sp>
      <p:sp>
        <p:nvSpPr>
          <p:cNvPr id="5" name="Slide Number Placeholder 4"/>
          <p:cNvSpPr>
            <a:spLocks noGrp="1"/>
          </p:cNvSpPr>
          <p:nvPr>
            <p:ph type="sldNum" sz="quarter" idx="4294967295"/>
          </p:nvPr>
        </p:nvSpPr>
        <p:spPr>
          <a:xfrm>
            <a:off x="8734425" y="6264275"/>
            <a:ext cx="409575" cy="319088"/>
          </a:xfrm>
        </p:spPr>
        <p:txBody>
          <a:bodyPr/>
          <a:lstStyle/>
          <a:p>
            <a:fld id="{0845D900-5E9D-8146-A4CA-EBB024C487C0}" type="slidenum">
              <a:rPr lang="en-US" smtClean="0"/>
              <a:pPr/>
              <a:t>2</a:t>
            </a:fld>
            <a:endParaRPr lang="en-US" dirty="0"/>
          </a:p>
        </p:txBody>
      </p:sp>
      <p:sp>
        <p:nvSpPr>
          <p:cNvPr id="3" name="TextBox 2">
            <a:extLst>
              <a:ext uri="{FF2B5EF4-FFF2-40B4-BE49-F238E27FC236}">
                <a16:creationId xmlns:a16="http://schemas.microsoft.com/office/drawing/2014/main" id="{1B73EB04-F137-46FC-B96F-4FD70C73C852}"/>
              </a:ext>
            </a:extLst>
          </p:cNvPr>
          <p:cNvSpPr txBox="1"/>
          <p:nvPr/>
        </p:nvSpPr>
        <p:spPr>
          <a:xfrm>
            <a:off x="185057" y="914394"/>
            <a:ext cx="8828314" cy="48705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1150" dirty="0">
                <a:solidFill>
                  <a:schemeClr val="tx1"/>
                </a:solidFill>
                <a:latin typeface="Verdana" panose="020B0604030504040204" pitchFamily="34" charset="0"/>
                <a:ea typeface="Verdana" panose="020B0604030504040204" pitchFamily="34" charset="0"/>
              </a:rPr>
              <a:t>The Council for Disabled Children has been commissioned by the Department for Education to provide information, advice and support to local areas involved in projects to enhance integrated working and joint commissioning, as part of delivering the Government’s reforms for children and young people with special educational needs and disabilities (SEND) aged 0-25 and their families. </a:t>
            </a:r>
          </a:p>
          <a:p>
            <a:endParaRPr lang="en-GB" sz="1150" dirty="0">
              <a:solidFill>
                <a:schemeClr val="tx1"/>
              </a:solidFill>
              <a:latin typeface="Verdana" panose="020B0604030504040204" pitchFamily="34" charset="0"/>
              <a:ea typeface="Verdana" panose="020B0604030504040204" pitchFamily="34" charset="0"/>
            </a:endParaRPr>
          </a:p>
          <a:p>
            <a:r>
              <a:rPr lang="en-GB" sz="1150" dirty="0">
                <a:solidFill>
                  <a:schemeClr val="tx1"/>
                </a:solidFill>
                <a:latin typeface="Verdana" panose="020B0604030504040204" pitchFamily="34" charset="0"/>
                <a:ea typeface="Verdana" panose="020B0604030504040204" pitchFamily="34" charset="0"/>
              </a:rPr>
              <a:t>Over the last three years the Council for Disabled Children has worked with parent carers, commissioners, data analysts, operational leads and national system leaders to co-produce a series of resources aimed at developing a multi-agency dataset that enables local areas to create a single story of the truth on how they are progressing with implementing the government’s SEND reforms. This includes supporting local areas to co-design outcomes frameworks that help them to measure the impact that the reforms are having on improving outcomes for children and young people with SEND aged 0-25 and their families.</a:t>
            </a:r>
          </a:p>
          <a:p>
            <a:endParaRPr lang="en-GB" sz="1150" dirty="0">
              <a:solidFill>
                <a:schemeClr val="tx1"/>
              </a:solidFill>
              <a:latin typeface="Verdana" panose="020B0604030504040204" pitchFamily="34" charset="0"/>
              <a:ea typeface="Verdana" panose="020B0604030504040204" pitchFamily="34" charset="0"/>
            </a:endParaRPr>
          </a:p>
          <a:p>
            <a:r>
              <a:rPr lang="en-GB" sz="1150" dirty="0">
                <a:solidFill>
                  <a:schemeClr val="tx1"/>
                </a:solidFill>
                <a:latin typeface="Verdana" panose="020B0604030504040204" pitchFamily="34" charset="0"/>
                <a:ea typeface="Verdana" panose="020B0604030504040204" pitchFamily="34" charset="0"/>
              </a:rPr>
              <a:t>In line with the methodology developed by the </a:t>
            </a:r>
            <a:r>
              <a:rPr lang="en-GB" sz="1150" dirty="0">
                <a:solidFill>
                  <a:schemeClr val="tx1"/>
                </a:solidFill>
                <a:latin typeface="Verdana" panose="020B0604030504040204" pitchFamily="34" charset="0"/>
                <a:ea typeface="Verdana" panose="020B0604030504040204" pitchFamily="34" charset="0"/>
                <a:hlinkClick r:id="rId3"/>
              </a:rPr>
              <a:t>Social Care Institute for Excellence</a:t>
            </a:r>
            <a:r>
              <a:rPr lang="en-GB" sz="1150" dirty="0">
                <a:solidFill>
                  <a:schemeClr val="tx1"/>
                </a:solidFill>
                <a:latin typeface="Verdana" panose="020B0604030504040204" pitchFamily="34" charset="0"/>
                <a:ea typeface="Verdana" panose="020B0604030504040204" pitchFamily="34" charset="0"/>
              </a:rPr>
              <a:t> the first phase of creating a local multi-agency dataset and dashboard was to develop a logic model to describe the change process involved in establishing an integrated approach to raising aspirations and achieving improved outcomes for children and young people with SEND. The logic model was approved by the Department for Education and can be found on the </a:t>
            </a:r>
            <a:r>
              <a:rPr lang="en-GB" sz="1150" dirty="0">
                <a:solidFill>
                  <a:schemeClr val="tx1"/>
                </a:solidFill>
                <a:latin typeface="Verdana" panose="020B0604030504040204" pitchFamily="34" charset="0"/>
                <a:ea typeface="Verdana" panose="020B0604030504040204" pitchFamily="34" charset="0"/>
                <a:hlinkClick r:id="rId4"/>
              </a:rPr>
              <a:t>CDC website</a:t>
            </a:r>
            <a:r>
              <a:rPr lang="en-GB" sz="1150" dirty="0">
                <a:solidFill>
                  <a:schemeClr val="tx1"/>
                </a:solidFill>
                <a:latin typeface="Verdana" panose="020B0604030504040204" pitchFamily="34" charset="0"/>
                <a:ea typeface="Verdana" panose="020B0604030504040204" pitchFamily="34" charset="0"/>
              </a:rPr>
              <a:t>. </a:t>
            </a:r>
          </a:p>
          <a:p>
            <a:endParaRPr lang="en-GB" sz="1150" dirty="0">
              <a:solidFill>
                <a:schemeClr val="tx1"/>
              </a:solidFill>
              <a:latin typeface="Verdana" panose="020B0604030504040204" pitchFamily="34" charset="0"/>
              <a:ea typeface="Verdana" panose="020B0604030504040204" pitchFamily="34" charset="0"/>
            </a:endParaRPr>
          </a:p>
          <a:p>
            <a:r>
              <a:rPr lang="en-GB" sz="1150" dirty="0">
                <a:solidFill>
                  <a:schemeClr val="tx1"/>
                </a:solidFill>
                <a:latin typeface="Verdana" panose="020B0604030504040204" pitchFamily="34" charset="0"/>
                <a:ea typeface="Verdana" panose="020B0604030504040204" pitchFamily="34" charset="0"/>
              </a:rPr>
              <a:t>During 2018/19 the Council for Disabled Children worked collaboratively with Devon STP to co-design a long list of national and local indicators that could be included in a local area SEND dataset and dashboard. This was further refined and tested with local areas from across the country. Leading to the launch of the 0-25 multi-agency SEND dashboard later that year.</a:t>
            </a:r>
          </a:p>
          <a:p>
            <a:endParaRPr lang="en-GB" sz="1150" dirty="0">
              <a:solidFill>
                <a:schemeClr val="tx1"/>
              </a:solidFill>
              <a:latin typeface="Verdana" panose="020B0604030504040204" pitchFamily="34" charset="0"/>
              <a:ea typeface="Verdana" panose="020B0604030504040204" pitchFamily="34" charset="0"/>
            </a:endParaRPr>
          </a:p>
          <a:p>
            <a:r>
              <a:rPr lang="en-GB" sz="1150" dirty="0">
                <a:solidFill>
                  <a:schemeClr val="tx1"/>
                </a:solidFill>
                <a:latin typeface="Verdana" panose="020B0604030504040204" pitchFamily="34" charset="0"/>
                <a:ea typeface="Verdana" panose="020B0604030504040204" pitchFamily="34" charset="0"/>
              </a:rPr>
              <a:t>During 2019/20 the Council for Disabled Children has worked collaboratively with local areas to identify a set of outcome statements and indicators that can be used to support local discussions on how to measure the impact of the SEND reforms. The outcome statements have been included in an updated version of the 0-25 multi-agency SEND dashboard.</a:t>
            </a:r>
          </a:p>
        </p:txBody>
      </p:sp>
    </p:spTree>
    <p:extLst>
      <p:ext uri="{BB962C8B-B14F-4D97-AF65-F5344CB8AC3E}">
        <p14:creationId xmlns:p14="http://schemas.microsoft.com/office/powerpoint/2010/main" val="4741654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FF0-C373-0943-A481-D3663EC422DE}"/>
              </a:ext>
            </a:extLst>
          </p:cNvPr>
          <p:cNvSpPr>
            <a:spLocks noGrp="1"/>
          </p:cNvSpPr>
          <p:nvPr>
            <p:ph type="title"/>
          </p:nvPr>
        </p:nvSpPr>
        <p:spPr>
          <a:xfrm>
            <a:off x="228601" y="274639"/>
            <a:ext cx="8501743" cy="367618"/>
          </a:xfrm>
        </p:spPr>
        <p:txBody>
          <a:bodyPr>
            <a:noAutofit/>
          </a:bodyPr>
          <a:lstStyle/>
          <a:p>
            <a:r>
              <a:rPr lang="en-GB" sz="1600" dirty="0">
                <a:solidFill>
                  <a:srgbClr val="425563"/>
                </a:solidFill>
              </a:rPr>
              <a:t>0-25 multi-agency SEND dashboard</a:t>
            </a:r>
          </a:p>
        </p:txBody>
      </p:sp>
      <p:sp>
        <p:nvSpPr>
          <p:cNvPr id="5" name="Slide Number Placeholder 4"/>
          <p:cNvSpPr>
            <a:spLocks noGrp="1"/>
          </p:cNvSpPr>
          <p:nvPr>
            <p:ph type="sldNum" sz="quarter" idx="4294967295"/>
          </p:nvPr>
        </p:nvSpPr>
        <p:spPr>
          <a:xfrm>
            <a:off x="8734425" y="6264275"/>
            <a:ext cx="409575" cy="319088"/>
          </a:xfrm>
        </p:spPr>
        <p:txBody>
          <a:bodyPr/>
          <a:lstStyle/>
          <a:p>
            <a:fld id="{0845D900-5E9D-8146-A4CA-EBB024C487C0}" type="slidenum">
              <a:rPr lang="en-US" smtClean="0"/>
              <a:pPr/>
              <a:t>3</a:t>
            </a:fld>
            <a:endParaRPr lang="en-US" dirty="0"/>
          </a:p>
        </p:txBody>
      </p:sp>
      <p:sp>
        <p:nvSpPr>
          <p:cNvPr id="6" name="Text Placeholder 1">
            <a:extLst>
              <a:ext uri="{FF2B5EF4-FFF2-40B4-BE49-F238E27FC236}">
                <a16:creationId xmlns:a16="http://schemas.microsoft.com/office/drawing/2014/main" id="{8E39C204-613C-49BF-82FF-835974E35222}"/>
              </a:ext>
            </a:extLst>
          </p:cNvPr>
          <p:cNvSpPr>
            <a:spLocks noGrp="1"/>
          </p:cNvSpPr>
          <p:nvPr>
            <p:ph type="body" idx="1"/>
          </p:nvPr>
        </p:nvSpPr>
        <p:spPr>
          <a:xfrm>
            <a:off x="457200" y="2895600"/>
            <a:ext cx="8229600" cy="367618"/>
          </a:xfrm>
        </p:spPr>
        <p:txBody>
          <a:bodyPr>
            <a:normAutofit/>
          </a:bodyPr>
          <a:lstStyle/>
          <a:p>
            <a:pPr algn="ctr"/>
            <a:r>
              <a:rPr lang="en-GB" sz="1600" b="1" dirty="0"/>
              <a:t>Final set of recommended indicators for the 0-25 SEND dashboard</a:t>
            </a:r>
          </a:p>
        </p:txBody>
      </p:sp>
    </p:spTree>
    <p:extLst>
      <p:ext uri="{BB962C8B-B14F-4D97-AF65-F5344CB8AC3E}">
        <p14:creationId xmlns:p14="http://schemas.microsoft.com/office/powerpoint/2010/main" val="31977231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FF0-C373-0943-A481-D3663EC422DE}"/>
              </a:ext>
            </a:extLst>
          </p:cNvPr>
          <p:cNvSpPr>
            <a:spLocks noGrp="1"/>
          </p:cNvSpPr>
          <p:nvPr>
            <p:ph type="title"/>
          </p:nvPr>
        </p:nvSpPr>
        <p:spPr>
          <a:xfrm>
            <a:off x="228601" y="274639"/>
            <a:ext cx="8501743" cy="367618"/>
          </a:xfrm>
        </p:spPr>
        <p:txBody>
          <a:bodyPr>
            <a:noAutofit/>
          </a:bodyPr>
          <a:lstStyle/>
          <a:p>
            <a:r>
              <a:rPr lang="en-GB" sz="1600" dirty="0">
                <a:solidFill>
                  <a:srgbClr val="425563"/>
                </a:solidFill>
              </a:rPr>
              <a:t>Bringing different datasets together to create a single source of the truth</a:t>
            </a:r>
          </a:p>
        </p:txBody>
      </p:sp>
      <p:sp>
        <p:nvSpPr>
          <p:cNvPr id="5" name="Slide Number Placeholder 4"/>
          <p:cNvSpPr>
            <a:spLocks noGrp="1"/>
          </p:cNvSpPr>
          <p:nvPr>
            <p:ph type="sldNum" sz="quarter" idx="4294967295"/>
          </p:nvPr>
        </p:nvSpPr>
        <p:spPr>
          <a:xfrm>
            <a:off x="8734425" y="6264275"/>
            <a:ext cx="409575" cy="319088"/>
          </a:xfrm>
        </p:spPr>
        <p:txBody>
          <a:bodyPr/>
          <a:lstStyle/>
          <a:p>
            <a:fld id="{0845D900-5E9D-8146-A4CA-EBB024C487C0}" type="slidenum">
              <a:rPr lang="en-US" smtClean="0"/>
              <a:pPr/>
              <a:t>4</a:t>
            </a:fld>
            <a:endParaRPr lang="en-US" dirty="0"/>
          </a:p>
        </p:txBody>
      </p:sp>
      <p:sp>
        <p:nvSpPr>
          <p:cNvPr id="7" name="Pentagon 4">
            <a:extLst>
              <a:ext uri="{FF2B5EF4-FFF2-40B4-BE49-F238E27FC236}">
                <a16:creationId xmlns:a16="http://schemas.microsoft.com/office/drawing/2014/main" id="{09013192-C69B-4EFE-A6B1-637B3088FB48}"/>
              </a:ext>
            </a:extLst>
          </p:cNvPr>
          <p:cNvSpPr/>
          <p:nvPr/>
        </p:nvSpPr>
        <p:spPr>
          <a:xfrm>
            <a:off x="254831" y="2947850"/>
            <a:ext cx="3149551" cy="9378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Local profile</a:t>
            </a:r>
          </a:p>
        </p:txBody>
      </p:sp>
      <p:sp>
        <p:nvSpPr>
          <p:cNvPr id="8" name="Chevron 5">
            <a:extLst>
              <a:ext uri="{FF2B5EF4-FFF2-40B4-BE49-F238E27FC236}">
                <a16:creationId xmlns:a16="http://schemas.microsoft.com/office/drawing/2014/main" id="{E3E5FB1A-89A3-4C5F-AA05-5C908A53D9D0}"/>
              </a:ext>
            </a:extLst>
          </p:cNvPr>
          <p:cNvSpPr/>
          <p:nvPr/>
        </p:nvSpPr>
        <p:spPr>
          <a:xfrm>
            <a:off x="2991729" y="2947850"/>
            <a:ext cx="3216812" cy="937846"/>
          </a:xfrm>
          <a:prstGeom prst="chevron">
            <a:avLst/>
          </a:prstGeom>
          <a:solidFill>
            <a:srgbClr val="E95324"/>
          </a:solidFill>
          <a:ln>
            <a:solidFill>
              <a:srgbClr val="E953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Governance &amp; Assurance</a:t>
            </a:r>
          </a:p>
        </p:txBody>
      </p:sp>
      <p:sp>
        <p:nvSpPr>
          <p:cNvPr id="9" name="Chevron 6">
            <a:extLst>
              <a:ext uri="{FF2B5EF4-FFF2-40B4-BE49-F238E27FC236}">
                <a16:creationId xmlns:a16="http://schemas.microsoft.com/office/drawing/2014/main" id="{19316A7F-B2EE-450B-B827-DDD9EEF4B744}"/>
              </a:ext>
            </a:extLst>
          </p:cNvPr>
          <p:cNvSpPr/>
          <p:nvPr/>
        </p:nvSpPr>
        <p:spPr>
          <a:xfrm>
            <a:off x="5805268" y="2947850"/>
            <a:ext cx="3216812" cy="937846"/>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Qualitative KPIs</a:t>
            </a:r>
          </a:p>
        </p:txBody>
      </p:sp>
      <p:sp>
        <p:nvSpPr>
          <p:cNvPr id="10" name="Oval 9">
            <a:extLst>
              <a:ext uri="{FF2B5EF4-FFF2-40B4-BE49-F238E27FC236}">
                <a16:creationId xmlns:a16="http://schemas.microsoft.com/office/drawing/2014/main" id="{58EE31AB-3C9C-4884-9C53-4EF34AE02452}"/>
              </a:ext>
            </a:extLst>
          </p:cNvPr>
          <p:cNvSpPr/>
          <p:nvPr/>
        </p:nvSpPr>
        <p:spPr>
          <a:xfrm>
            <a:off x="152091" y="1345915"/>
            <a:ext cx="1853052" cy="114720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Understanding local need</a:t>
            </a:r>
          </a:p>
        </p:txBody>
      </p:sp>
      <p:sp>
        <p:nvSpPr>
          <p:cNvPr id="11" name="Oval 10">
            <a:extLst>
              <a:ext uri="{FF2B5EF4-FFF2-40B4-BE49-F238E27FC236}">
                <a16:creationId xmlns:a16="http://schemas.microsoft.com/office/drawing/2014/main" id="{9714E973-0B3F-4BCA-BDCA-D5FEA981B9FF}"/>
              </a:ext>
            </a:extLst>
          </p:cNvPr>
          <p:cNvSpPr/>
          <p:nvPr/>
        </p:nvSpPr>
        <p:spPr>
          <a:xfrm>
            <a:off x="2275377" y="1407890"/>
            <a:ext cx="1260303" cy="1085230"/>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What did we do?</a:t>
            </a:r>
          </a:p>
        </p:txBody>
      </p:sp>
      <p:sp>
        <p:nvSpPr>
          <p:cNvPr id="12" name="Oval 11">
            <a:extLst>
              <a:ext uri="{FF2B5EF4-FFF2-40B4-BE49-F238E27FC236}">
                <a16:creationId xmlns:a16="http://schemas.microsoft.com/office/drawing/2014/main" id="{41670223-55B0-432C-B0F5-E8A0B1137166}"/>
              </a:ext>
            </a:extLst>
          </p:cNvPr>
          <p:cNvSpPr/>
          <p:nvPr/>
        </p:nvSpPr>
        <p:spPr>
          <a:xfrm>
            <a:off x="3965826" y="1345430"/>
            <a:ext cx="1942898" cy="1147690"/>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How well are we doing it?</a:t>
            </a:r>
          </a:p>
        </p:txBody>
      </p:sp>
      <p:sp>
        <p:nvSpPr>
          <p:cNvPr id="13" name="Oval 12">
            <a:extLst>
              <a:ext uri="{FF2B5EF4-FFF2-40B4-BE49-F238E27FC236}">
                <a16:creationId xmlns:a16="http://schemas.microsoft.com/office/drawing/2014/main" id="{D8A23DDF-BFB4-4AE0-BAFE-707B107604F2}"/>
              </a:ext>
            </a:extLst>
          </p:cNvPr>
          <p:cNvSpPr/>
          <p:nvPr/>
        </p:nvSpPr>
        <p:spPr>
          <a:xfrm>
            <a:off x="6338870" y="1407890"/>
            <a:ext cx="2176481" cy="1085230"/>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How do we know we are making a difference?</a:t>
            </a:r>
          </a:p>
        </p:txBody>
      </p:sp>
      <p:cxnSp>
        <p:nvCxnSpPr>
          <p:cNvPr id="14" name="Straight Connector 13">
            <a:extLst>
              <a:ext uri="{FF2B5EF4-FFF2-40B4-BE49-F238E27FC236}">
                <a16:creationId xmlns:a16="http://schemas.microsoft.com/office/drawing/2014/main" id="{7CCA4F71-D02D-4F5B-B4C2-1313B9FAFF9A}"/>
              </a:ext>
            </a:extLst>
          </p:cNvPr>
          <p:cNvCxnSpPr/>
          <p:nvPr/>
        </p:nvCxnSpPr>
        <p:spPr>
          <a:xfrm>
            <a:off x="2914907" y="2511876"/>
            <a:ext cx="1794" cy="43597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915927-9E25-44B9-BBD1-EF8572621D6E}"/>
              </a:ext>
            </a:extLst>
          </p:cNvPr>
          <p:cNvCxnSpPr/>
          <p:nvPr/>
        </p:nvCxnSpPr>
        <p:spPr>
          <a:xfrm>
            <a:off x="4978169" y="2511876"/>
            <a:ext cx="1794" cy="43597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AD5A8E-3498-469C-9F05-D64A52186FD9}"/>
              </a:ext>
            </a:extLst>
          </p:cNvPr>
          <p:cNvCxnSpPr/>
          <p:nvPr/>
        </p:nvCxnSpPr>
        <p:spPr>
          <a:xfrm>
            <a:off x="7483164" y="2502498"/>
            <a:ext cx="1794" cy="43597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FBDC791-2572-41D2-8993-D4E50AE64CCA}"/>
              </a:ext>
            </a:extLst>
          </p:cNvPr>
          <p:cNvSpPr/>
          <p:nvPr/>
        </p:nvSpPr>
        <p:spPr>
          <a:xfrm>
            <a:off x="254831" y="4025533"/>
            <a:ext cx="8767249" cy="1345034"/>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Multi-agency commitment to establish and co-produce an outcomes framework for children and young people with SEND and their families.</a:t>
            </a:r>
          </a:p>
          <a:p>
            <a:pPr marL="171450" marR="0" lvl="0" indent="-1714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Multi-agency </a:t>
            </a:r>
            <a:r>
              <a:rPr kumimoji="0" lang="en-GB" sz="12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dat</a:t>
            </a:r>
            <a:r>
              <a:rPr lang="en-GB" sz="1200" kern="1200" dirty="0" err="1">
                <a:solidFill>
                  <a:prstClr val="black"/>
                </a:solidFill>
                <a:latin typeface="Verdana" panose="020B0604030504040204" pitchFamily="34" charset="0"/>
                <a:ea typeface="Verdana" panose="020B0604030504040204" pitchFamily="34" charset="0"/>
              </a:rPr>
              <a:t>asharing</a:t>
            </a:r>
            <a:r>
              <a:rPr lang="en-GB" sz="1200" kern="1200" dirty="0">
                <a:solidFill>
                  <a:prstClr val="black"/>
                </a:solidFill>
                <a:latin typeface="Verdana" panose="020B0604030504040204" pitchFamily="34" charset="0"/>
                <a:ea typeface="Verdana" panose="020B0604030504040204" pitchFamily="34" charset="0"/>
              </a:rPr>
              <a:t> agreements in place to b</a:t>
            </a: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ring together existing data reporting and needs analysis for children and young people with SEND from across health, education and social care.</a:t>
            </a:r>
          </a:p>
          <a:p>
            <a:pPr marL="171450" marR="0" lvl="0" indent="-1714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prstClr val="black"/>
                </a:solidFill>
                <a:latin typeface="Verdana" panose="020B0604030504040204" pitchFamily="34" charset="0"/>
                <a:ea typeface="Verdana" panose="020B0604030504040204" pitchFamily="34" charset="0"/>
              </a:rPr>
              <a:t>A prioritised set of indicators that will be used to measure progress against each of the outcomes included in the local outcomes framework.</a:t>
            </a:r>
            <a:endPar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cxnSp>
        <p:nvCxnSpPr>
          <p:cNvPr id="19" name="Straight Connector 18">
            <a:extLst>
              <a:ext uri="{FF2B5EF4-FFF2-40B4-BE49-F238E27FC236}">
                <a16:creationId xmlns:a16="http://schemas.microsoft.com/office/drawing/2014/main" id="{66F6022C-867F-4DFF-BC86-FAF359459F93}"/>
              </a:ext>
            </a:extLst>
          </p:cNvPr>
          <p:cNvCxnSpPr/>
          <p:nvPr/>
        </p:nvCxnSpPr>
        <p:spPr>
          <a:xfrm>
            <a:off x="1094664" y="2510166"/>
            <a:ext cx="1794" cy="43597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8140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FF0-C373-0943-A481-D3663EC422DE}"/>
              </a:ext>
            </a:extLst>
          </p:cNvPr>
          <p:cNvSpPr>
            <a:spLocks noGrp="1"/>
          </p:cNvSpPr>
          <p:nvPr>
            <p:ph type="title"/>
          </p:nvPr>
        </p:nvSpPr>
        <p:spPr>
          <a:xfrm>
            <a:off x="228601" y="228600"/>
            <a:ext cx="8501743" cy="522513"/>
          </a:xfrm>
        </p:spPr>
        <p:txBody>
          <a:bodyPr>
            <a:noAutofit/>
          </a:bodyPr>
          <a:lstStyle/>
          <a:p>
            <a:r>
              <a:rPr lang="en-GB" sz="1600" dirty="0">
                <a:solidFill>
                  <a:srgbClr val="425563"/>
                </a:solidFill>
              </a:rPr>
              <a:t>The outcomes statements identified by the Data and Information Sharing Accelerated Working Group</a:t>
            </a:r>
          </a:p>
        </p:txBody>
      </p:sp>
      <p:sp>
        <p:nvSpPr>
          <p:cNvPr id="5" name="Slide Number Placeholder 4"/>
          <p:cNvSpPr>
            <a:spLocks noGrp="1"/>
          </p:cNvSpPr>
          <p:nvPr>
            <p:ph type="sldNum" sz="quarter" idx="4294967295"/>
          </p:nvPr>
        </p:nvSpPr>
        <p:spPr>
          <a:xfrm>
            <a:off x="8734425" y="6264275"/>
            <a:ext cx="409575" cy="319088"/>
          </a:xfrm>
        </p:spPr>
        <p:txBody>
          <a:bodyPr/>
          <a:lstStyle/>
          <a:p>
            <a:fld id="{0845D900-5E9D-8146-A4CA-EBB024C487C0}" type="slidenum">
              <a:rPr lang="en-US" smtClean="0"/>
              <a:pPr/>
              <a:t>5</a:t>
            </a:fld>
            <a:endParaRPr lang="en-US" dirty="0"/>
          </a:p>
        </p:txBody>
      </p:sp>
      <p:sp>
        <p:nvSpPr>
          <p:cNvPr id="3" name="Rectangle 2">
            <a:extLst>
              <a:ext uri="{FF2B5EF4-FFF2-40B4-BE49-F238E27FC236}">
                <a16:creationId xmlns:a16="http://schemas.microsoft.com/office/drawing/2014/main" id="{ED19D682-C6AD-4AF5-9254-A142E3E0B961}"/>
              </a:ext>
            </a:extLst>
          </p:cNvPr>
          <p:cNvSpPr/>
          <p:nvPr/>
        </p:nvSpPr>
        <p:spPr>
          <a:xfrm>
            <a:off x="228600" y="943531"/>
            <a:ext cx="8697685" cy="954105"/>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alibri"/>
              </a:rPr>
              <a:t>Following a call to evidence for best practice examples of outcomes frameworks from across the country and a subsequent survey asking commissioners, parent carers, operational managers and system leaders to rank their preferred set of outcome statements, the following were identified for inclusion in the dashboard:</a:t>
            </a:r>
          </a:p>
        </p:txBody>
      </p:sp>
      <p:sp>
        <p:nvSpPr>
          <p:cNvPr id="4" name="Arrow: Pentagon 3">
            <a:extLst>
              <a:ext uri="{FF2B5EF4-FFF2-40B4-BE49-F238E27FC236}">
                <a16:creationId xmlns:a16="http://schemas.microsoft.com/office/drawing/2014/main" id="{77DA8462-249B-4BDD-8076-3C726B932071}"/>
              </a:ext>
            </a:extLst>
          </p:cNvPr>
          <p:cNvSpPr/>
          <p:nvPr/>
        </p:nvSpPr>
        <p:spPr>
          <a:xfrm>
            <a:off x="228601" y="2027483"/>
            <a:ext cx="8697684" cy="307771"/>
          </a:xfrm>
          <a:prstGeom prst="homePlate">
            <a:avLst/>
          </a:prstGeom>
          <a:no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tx1"/>
                </a:solidFill>
                <a:effectLst/>
                <a:uFillTx/>
                <a:latin typeface="Verdana" panose="020B0604030504040204" pitchFamily="34" charset="0"/>
                <a:ea typeface="Verdana" panose="020B0604030504040204" pitchFamily="34" charset="0"/>
                <a:sym typeface="Calibri"/>
              </a:rPr>
              <a:t>My voice is heard</a:t>
            </a:r>
          </a:p>
        </p:txBody>
      </p:sp>
      <p:sp>
        <p:nvSpPr>
          <p:cNvPr id="18" name="Arrow: Pentagon 17">
            <a:extLst>
              <a:ext uri="{FF2B5EF4-FFF2-40B4-BE49-F238E27FC236}">
                <a16:creationId xmlns:a16="http://schemas.microsoft.com/office/drawing/2014/main" id="{D4082CC8-9A82-4353-A167-42F3455F00C7}"/>
              </a:ext>
            </a:extLst>
          </p:cNvPr>
          <p:cNvSpPr/>
          <p:nvPr/>
        </p:nvSpPr>
        <p:spPr>
          <a:xfrm>
            <a:off x="228596" y="2468356"/>
            <a:ext cx="8697683" cy="307775"/>
          </a:xfrm>
          <a:prstGeom prst="homePlate">
            <a:avLst/>
          </a:prstGeom>
          <a:no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400" b="1" dirty="0">
                <a:solidFill>
                  <a:schemeClr val="tx1"/>
                </a:solidFill>
                <a:latin typeface="Verdana" panose="020B0604030504040204" pitchFamily="34" charset="0"/>
                <a:ea typeface="Verdana" panose="020B0604030504040204" pitchFamily="34" charset="0"/>
              </a:rPr>
              <a:t>I am healthy</a:t>
            </a:r>
            <a:endParaRPr kumimoji="0" lang="en-GB" sz="1400" b="1" i="0" u="none" strike="noStrike" cap="none" spc="0" normalizeH="0" baseline="0" dirty="0">
              <a:ln>
                <a:noFill/>
              </a:ln>
              <a:solidFill>
                <a:schemeClr val="tx1"/>
              </a:solidFill>
              <a:effectLst/>
              <a:uFillTx/>
              <a:latin typeface="Verdana" panose="020B0604030504040204" pitchFamily="34" charset="0"/>
              <a:ea typeface="Verdana" panose="020B0604030504040204" pitchFamily="34" charset="0"/>
              <a:sym typeface="Calibri"/>
            </a:endParaRPr>
          </a:p>
        </p:txBody>
      </p:sp>
      <p:sp>
        <p:nvSpPr>
          <p:cNvPr id="20" name="Arrow: Pentagon 19">
            <a:extLst>
              <a:ext uri="{FF2B5EF4-FFF2-40B4-BE49-F238E27FC236}">
                <a16:creationId xmlns:a16="http://schemas.microsoft.com/office/drawing/2014/main" id="{DFF88B71-4BE6-4853-B81C-490FF37F3B47}"/>
              </a:ext>
            </a:extLst>
          </p:cNvPr>
          <p:cNvSpPr/>
          <p:nvPr/>
        </p:nvSpPr>
        <p:spPr>
          <a:xfrm>
            <a:off x="228597" y="2911944"/>
            <a:ext cx="8697682" cy="307775"/>
          </a:xfrm>
          <a:prstGeom prst="homePlate">
            <a:avLst/>
          </a:prstGeom>
          <a:no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400" b="1" dirty="0">
                <a:solidFill>
                  <a:schemeClr val="tx1"/>
                </a:solidFill>
                <a:latin typeface="Verdana" panose="020B0604030504040204" pitchFamily="34" charset="0"/>
                <a:ea typeface="Verdana" panose="020B0604030504040204" pitchFamily="34" charset="0"/>
              </a:rPr>
              <a:t>I am happy</a:t>
            </a:r>
            <a:endParaRPr kumimoji="0" lang="en-GB" sz="1400" b="1" i="0" u="none" strike="noStrike" cap="none" spc="0" normalizeH="0" baseline="0" dirty="0">
              <a:ln>
                <a:noFill/>
              </a:ln>
              <a:solidFill>
                <a:schemeClr val="tx1"/>
              </a:solidFill>
              <a:effectLst/>
              <a:uFillTx/>
              <a:latin typeface="Verdana" panose="020B0604030504040204" pitchFamily="34" charset="0"/>
              <a:ea typeface="Verdana" panose="020B0604030504040204" pitchFamily="34" charset="0"/>
              <a:sym typeface="Calibri"/>
            </a:endParaRPr>
          </a:p>
        </p:txBody>
      </p:sp>
      <p:sp>
        <p:nvSpPr>
          <p:cNvPr id="21" name="Arrow: Pentagon 20">
            <a:extLst>
              <a:ext uri="{FF2B5EF4-FFF2-40B4-BE49-F238E27FC236}">
                <a16:creationId xmlns:a16="http://schemas.microsoft.com/office/drawing/2014/main" id="{FCA412BE-D8C8-47B7-811E-43C7C272106D}"/>
              </a:ext>
            </a:extLst>
          </p:cNvPr>
          <p:cNvSpPr/>
          <p:nvPr/>
        </p:nvSpPr>
        <p:spPr>
          <a:xfrm>
            <a:off x="228597" y="3355539"/>
            <a:ext cx="8697681" cy="318653"/>
          </a:xfrm>
          <a:prstGeom prst="homePlate">
            <a:avLst/>
          </a:prstGeom>
          <a:no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400" b="1" dirty="0">
                <a:solidFill>
                  <a:schemeClr val="tx1"/>
                </a:solidFill>
                <a:latin typeface="Verdana" panose="020B0604030504040204" pitchFamily="34" charset="0"/>
                <a:ea typeface="Verdana" panose="020B0604030504040204" pitchFamily="34" charset="0"/>
              </a:rPr>
              <a:t>I feel supported</a:t>
            </a:r>
            <a:endParaRPr kumimoji="0" lang="en-GB" sz="1400" b="1" i="0" u="none" strike="noStrike" cap="none" spc="0" normalizeH="0" baseline="0" dirty="0">
              <a:ln>
                <a:noFill/>
              </a:ln>
              <a:solidFill>
                <a:schemeClr val="tx1"/>
              </a:solidFill>
              <a:effectLst/>
              <a:uFillTx/>
              <a:latin typeface="Verdana" panose="020B0604030504040204" pitchFamily="34" charset="0"/>
              <a:ea typeface="Verdana" panose="020B0604030504040204" pitchFamily="34" charset="0"/>
              <a:sym typeface="Calibri"/>
            </a:endParaRPr>
          </a:p>
        </p:txBody>
      </p:sp>
      <p:sp>
        <p:nvSpPr>
          <p:cNvPr id="22" name="Arrow: Pentagon 21">
            <a:extLst>
              <a:ext uri="{FF2B5EF4-FFF2-40B4-BE49-F238E27FC236}">
                <a16:creationId xmlns:a16="http://schemas.microsoft.com/office/drawing/2014/main" id="{718E0FE2-73DE-45FD-9293-E11B3726A3FF}"/>
              </a:ext>
            </a:extLst>
          </p:cNvPr>
          <p:cNvSpPr/>
          <p:nvPr/>
        </p:nvSpPr>
        <p:spPr>
          <a:xfrm>
            <a:off x="228593" y="3812735"/>
            <a:ext cx="8697681" cy="318653"/>
          </a:xfrm>
          <a:prstGeom prst="homePlate">
            <a:avLst/>
          </a:prstGeom>
          <a:no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400" b="1" dirty="0">
                <a:solidFill>
                  <a:schemeClr val="tx1"/>
                </a:solidFill>
                <a:latin typeface="Verdana" panose="020B0604030504040204" pitchFamily="34" charset="0"/>
                <a:ea typeface="Verdana" panose="020B0604030504040204" pitchFamily="34" charset="0"/>
              </a:rPr>
              <a:t>I feel safe</a:t>
            </a:r>
            <a:endParaRPr kumimoji="0" lang="en-GB" sz="1400" b="1" i="0" u="none" strike="noStrike" cap="none" spc="0" normalizeH="0" baseline="0" dirty="0">
              <a:ln>
                <a:noFill/>
              </a:ln>
              <a:solidFill>
                <a:schemeClr val="tx1"/>
              </a:solidFill>
              <a:effectLst/>
              <a:uFillTx/>
              <a:latin typeface="Verdana" panose="020B0604030504040204" pitchFamily="34" charset="0"/>
              <a:ea typeface="Verdana" panose="020B0604030504040204" pitchFamily="34" charset="0"/>
              <a:sym typeface="Calibri"/>
            </a:endParaRPr>
          </a:p>
        </p:txBody>
      </p:sp>
      <p:sp>
        <p:nvSpPr>
          <p:cNvPr id="23" name="Arrow: Pentagon 22">
            <a:extLst>
              <a:ext uri="{FF2B5EF4-FFF2-40B4-BE49-F238E27FC236}">
                <a16:creationId xmlns:a16="http://schemas.microsoft.com/office/drawing/2014/main" id="{92B41F36-26F8-45CD-BE42-AEA8EBFEAC01}"/>
              </a:ext>
            </a:extLst>
          </p:cNvPr>
          <p:cNvSpPr/>
          <p:nvPr/>
        </p:nvSpPr>
        <p:spPr>
          <a:xfrm>
            <a:off x="228594" y="4272162"/>
            <a:ext cx="8697680" cy="307775"/>
          </a:xfrm>
          <a:prstGeom prst="homePlate">
            <a:avLst/>
          </a:prstGeom>
          <a:no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400" b="1" dirty="0">
                <a:solidFill>
                  <a:schemeClr val="tx1"/>
                </a:solidFill>
                <a:latin typeface="Verdana" panose="020B0604030504040204" pitchFamily="34" charset="0"/>
                <a:ea typeface="Verdana" panose="020B0604030504040204" pitchFamily="34" charset="0"/>
              </a:rPr>
              <a:t>I am included and active in my local community</a:t>
            </a:r>
            <a:endParaRPr kumimoji="0" lang="en-GB" sz="1400" b="1" i="0" u="none" strike="noStrike" cap="none" spc="0" normalizeH="0" baseline="0" dirty="0">
              <a:ln>
                <a:noFill/>
              </a:ln>
              <a:solidFill>
                <a:schemeClr val="tx1"/>
              </a:solidFill>
              <a:effectLst/>
              <a:uFillTx/>
              <a:latin typeface="Verdana" panose="020B0604030504040204" pitchFamily="34" charset="0"/>
              <a:ea typeface="Verdana" panose="020B0604030504040204" pitchFamily="34" charset="0"/>
              <a:sym typeface="Calibri"/>
            </a:endParaRPr>
          </a:p>
        </p:txBody>
      </p:sp>
      <p:sp>
        <p:nvSpPr>
          <p:cNvPr id="24" name="Arrow: Pentagon 23">
            <a:extLst>
              <a:ext uri="{FF2B5EF4-FFF2-40B4-BE49-F238E27FC236}">
                <a16:creationId xmlns:a16="http://schemas.microsoft.com/office/drawing/2014/main" id="{868307A6-5979-4160-9FDA-06C6723D35DD}"/>
              </a:ext>
            </a:extLst>
          </p:cNvPr>
          <p:cNvSpPr/>
          <p:nvPr/>
        </p:nvSpPr>
        <p:spPr>
          <a:xfrm>
            <a:off x="228596" y="4716254"/>
            <a:ext cx="8697678" cy="307775"/>
          </a:xfrm>
          <a:prstGeom prst="homePlate">
            <a:avLst/>
          </a:prstGeom>
          <a:no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400" b="1" dirty="0">
                <a:solidFill>
                  <a:schemeClr val="tx1"/>
                </a:solidFill>
                <a:latin typeface="Verdana" panose="020B0604030504040204" pitchFamily="34" charset="0"/>
                <a:ea typeface="Verdana" panose="020B0604030504040204" pitchFamily="34" charset="0"/>
              </a:rPr>
              <a:t>I am able to learn</a:t>
            </a:r>
            <a:endParaRPr kumimoji="0" lang="en-GB" sz="1400" b="1" i="0" u="none" strike="noStrike" cap="none" spc="0" normalizeH="0" baseline="0" dirty="0">
              <a:ln>
                <a:noFill/>
              </a:ln>
              <a:solidFill>
                <a:schemeClr val="tx1"/>
              </a:solidFill>
              <a:effectLst/>
              <a:uFillTx/>
              <a:latin typeface="Verdana" panose="020B0604030504040204" pitchFamily="34" charset="0"/>
              <a:ea typeface="Verdana" panose="020B0604030504040204" pitchFamily="34" charset="0"/>
              <a:sym typeface="Calibri"/>
            </a:endParaRPr>
          </a:p>
        </p:txBody>
      </p:sp>
      <p:sp>
        <p:nvSpPr>
          <p:cNvPr id="25" name="Arrow: Pentagon 24">
            <a:extLst>
              <a:ext uri="{FF2B5EF4-FFF2-40B4-BE49-F238E27FC236}">
                <a16:creationId xmlns:a16="http://schemas.microsoft.com/office/drawing/2014/main" id="{3F26C4A2-4124-4ECF-8F94-0DE9FD96AFA0}"/>
              </a:ext>
            </a:extLst>
          </p:cNvPr>
          <p:cNvSpPr/>
          <p:nvPr/>
        </p:nvSpPr>
        <p:spPr>
          <a:xfrm>
            <a:off x="228598" y="5151686"/>
            <a:ext cx="8697676" cy="307775"/>
          </a:xfrm>
          <a:prstGeom prst="homePlate">
            <a:avLst/>
          </a:prstGeom>
          <a:no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1400" b="1" dirty="0">
                <a:solidFill>
                  <a:schemeClr val="tx1"/>
                </a:solidFill>
                <a:latin typeface="Verdana" panose="020B0604030504040204" pitchFamily="34" charset="0"/>
                <a:ea typeface="Verdana" panose="020B0604030504040204" pitchFamily="34" charset="0"/>
              </a:rPr>
              <a:t>I am in control of my life</a:t>
            </a:r>
            <a:endParaRPr kumimoji="0" lang="en-GB" sz="1400" b="1" i="0" u="none" strike="noStrike" cap="none" spc="0" normalizeH="0" baseline="0" dirty="0">
              <a:ln>
                <a:noFill/>
              </a:ln>
              <a:solidFill>
                <a:schemeClr val="tx1"/>
              </a:solidFill>
              <a:effectLst/>
              <a:uFillTx/>
              <a:latin typeface="Verdana" panose="020B0604030504040204" pitchFamily="34" charset="0"/>
              <a:ea typeface="Verdana" panose="020B0604030504040204" pitchFamily="34" charset="0"/>
              <a:sym typeface="Calibri"/>
            </a:endParaRPr>
          </a:p>
        </p:txBody>
      </p:sp>
    </p:spTree>
    <p:extLst>
      <p:ext uri="{BB962C8B-B14F-4D97-AF65-F5344CB8AC3E}">
        <p14:creationId xmlns:p14="http://schemas.microsoft.com/office/powerpoint/2010/main" val="21051676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FF0-C373-0943-A481-D3663EC422DE}"/>
              </a:ext>
            </a:extLst>
          </p:cNvPr>
          <p:cNvSpPr>
            <a:spLocks noGrp="1"/>
          </p:cNvSpPr>
          <p:nvPr>
            <p:ph type="title"/>
          </p:nvPr>
        </p:nvSpPr>
        <p:spPr>
          <a:xfrm>
            <a:off x="228601" y="228600"/>
            <a:ext cx="8501743" cy="522513"/>
          </a:xfrm>
        </p:spPr>
        <p:txBody>
          <a:bodyPr>
            <a:noAutofit/>
          </a:bodyPr>
          <a:lstStyle/>
          <a:p>
            <a:r>
              <a:rPr lang="en-GB" sz="1600" dirty="0">
                <a:solidFill>
                  <a:srgbClr val="425563"/>
                </a:solidFill>
              </a:rPr>
              <a:t>Recommended set of final indicators for the SEND dashboard</a:t>
            </a:r>
          </a:p>
        </p:txBody>
      </p:sp>
      <p:sp>
        <p:nvSpPr>
          <p:cNvPr id="5" name="Slide Number Placeholder 4"/>
          <p:cNvSpPr>
            <a:spLocks noGrp="1"/>
          </p:cNvSpPr>
          <p:nvPr>
            <p:ph type="sldNum" sz="quarter" idx="4294967295"/>
          </p:nvPr>
        </p:nvSpPr>
        <p:spPr>
          <a:xfrm>
            <a:off x="8734425" y="6264275"/>
            <a:ext cx="409575" cy="319088"/>
          </a:xfrm>
        </p:spPr>
        <p:txBody>
          <a:bodyPr/>
          <a:lstStyle/>
          <a:p>
            <a:fld id="{0845D900-5E9D-8146-A4CA-EBB024C487C0}" type="slidenum">
              <a:rPr lang="en-US" smtClean="0"/>
              <a:pPr/>
              <a:t>6</a:t>
            </a:fld>
            <a:endParaRPr lang="en-US" dirty="0"/>
          </a:p>
        </p:txBody>
      </p:sp>
      <p:sp>
        <p:nvSpPr>
          <p:cNvPr id="13" name="Pentagon 4">
            <a:extLst>
              <a:ext uri="{FF2B5EF4-FFF2-40B4-BE49-F238E27FC236}">
                <a16:creationId xmlns:a16="http://schemas.microsoft.com/office/drawing/2014/main" id="{15B32B1A-EA86-48E3-9082-09FF928C82D5}"/>
              </a:ext>
            </a:extLst>
          </p:cNvPr>
          <p:cNvSpPr/>
          <p:nvPr/>
        </p:nvSpPr>
        <p:spPr>
          <a:xfrm>
            <a:off x="133565" y="946615"/>
            <a:ext cx="8794678" cy="2992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Local profile – to be prepopulated by NEL HCC for the dashboard template</a:t>
            </a:r>
          </a:p>
        </p:txBody>
      </p:sp>
      <p:sp>
        <p:nvSpPr>
          <p:cNvPr id="14" name="Rectangle 13">
            <a:extLst>
              <a:ext uri="{FF2B5EF4-FFF2-40B4-BE49-F238E27FC236}">
                <a16:creationId xmlns:a16="http://schemas.microsoft.com/office/drawing/2014/main" id="{F5CDA49A-4427-490B-BA8D-145A2226DF02}"/>
              </a:ext>
            </a:extLst>
          </p:cNvPr>
          <p:cNvSpPr/>
          <p:nvPr/>
        </p:nvSpPr>
        <p:spPr>
          <a:xfrm>
            <a:off x="133565" y="1328057"/>
            <a:ext cx="482884" cy="4778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a:ea typeface="+mn-ea"/>
                <a:cs typeface="+mn-cs"/>
              </a:rPr>
              <a:t>National indicators</a:t>
            </a:r>
          </a:p>
        </p:txBody>
      </p:sp>
      <p:sp>
        <p:nvSpPr>
          <p:cNvPr id="15" name="Rectangle 14">
            <a:extLst>
              <a:ext uri="{FF2B5EF4-FFF2-40B4-BE49-F238E27FC236}">
                <a16:creationId xmlns:a16="http://schemas.microsoft.com/office/drawing/2014/main" id="{8E472A5F-71A9-4F8E-8064-3025E5283974}"/>
              </a:ext>
            </a:extLst>
          </p:cNvPr>
          <p:cNvSpPr/>
          <p:nvPr/>
        </p:nvSpPr>
        <p:spPr>
          <a:xfrm>
            <a:off x="616449" y="1328057"/>
            <a:ext cx="8311793" cy="47788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Office of National Statistics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Population estimates by LA/CCG 0-4, 5-9, 10-14, 15-19, 20-24 years.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DfE national datasets - SEN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State funded primary, secondary and special schools – no. of pupils with special educational needs where the pupil attend school.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State  funded primary schools: Number and percentage of pupils with special educational needs  by primary type of need.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State-funded secondary schools: Number and percentage of pupils with special educational needs by primary type of need.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Special schools: Number and percentage of pupils with special educational needs by primary type of need.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State-funded primary and secondary schools: Number and percentage of pupils with special educational needs attending SEN units or placed in resourced provision.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NHS Digital – Community Services Dataset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0-25 year olds by functional impairment (will be to be included at a later stage once compliance levels are higher).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DfE national datasets – Attainment and destination data</a:t>
            </a:r>
            <a:endPar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Early years % achieving good level of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KS1 attainment gap in reading, writing &amp; maths.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KS2 % LAC achieving expected level in reading, writing &amp; maths.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KS2 attainment in reading, writing and maths + rate of progress.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KS4 attainment score for LAC with SEN.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KS4 attainment score by SEN provision.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Post 16 % pupils level 2 compared to non-SEN.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16-18 years old with SEN who are NEET.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DfE national datasets – Characteristics of children in need data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Number of children in need at 31 March 2018, by local authority and primary need.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NHS Digital – Mental Health Services monthly statistics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People in contact with mental health services aged 0-18 at the end of the reporting period.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LAC  with a referral starting in the reporting period aged 0-18.</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Children with a child protection plan with a referral starting in the reporting period aged 0-18.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NHS Digital – Learning Disability Services monthly statistics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Patients by age (0-25), gender, ethnicity, diagnosis of learning disability/autism and main category for admission.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Patients by inpatient setting, ward security level, CQC compliance and legal status.</a:t>
            </a:r>
          </a:p>
        </p:txBody>
      </p:sp>
    </p:spTree>
    <p:extLst>
      <p:ext uri="{BB962C8B-B14F-4D97-AF65-F5344CB8AC3E}">
        <p14:creationId xmlns:p14="http://schemas.microsoft.com/office/powerpoint/2010/main" val="38764406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FF0-C373-0943-A481-D3663EC422DE}"/>
              </a:ext>
            </a:extLst>
          </p:cNvPr>
          <p:cNvSpPr>
            <a:spLocks noGrp="1"/>
          </p:cNvSpPr>
          <p:nvPr>
            <p:ph type="title"/>
          </p:nvPr>
        </p:nvSpPr>
        <p:spPr>
          <a:xfrm>
            <a:off x="228601" y="228600"/>
            <a:ext cx="8501743" cy="522513"/>
          </a:xfrm>
        </p:spPr>
        <p:txBody>
          <a:bodyPr>
            <a:noAutofit/>
          </a:bodyPr>
          <a:lstStyle/>
          <a:p>
            <a:r>
              <a:rPr lang="en-GB" sz="1600" dirty="0">
                <a:solidFill>
                  <a:srgbClr val="425563"/>
                </a:solidFill>
              </a:rPr>
              <a:t>Recommended set of final indicators for the SEND dashboard</a:t>
            </a:r>
          </a:p>
        </p:txBody>
      </p:sp>
      <p:sp>
        <p:nvSpPr>
          <p:cNvPr id="5" name="Slide Number Placeholder 4"/>
          <p:cNvSpPr>
            <a:spLocks noGrp="1"/>
          </p:cNvSpPr>
          <p:nvPr>
            <p:ph type="sldNum" sz="quarter" idx="4294967295"/>
          </p:nvPr>
        </p:nvSpPr>
        <p:spPr>
          <a:xfrm>
            <a:off x="8734425" y="6264275"/>
            <a:ext cx="409575" cy="319088"/>
          </a:xfrm>
        </p:spPr>
        <p:txBody>
          <a:bodyPr/>
          <a:lstStyle/>
          <a:p>
            <a:fld id="{0845D900-5E9D-8146-A4CA-EBB024C487C0}" type="slidenum">
              <a:rPr lang="en-US" smtClean="0"/>
              <a:pPr/>
              <a:t>7</a:t>
            </a:fld>
            <a:endParaRPr lang="en-US" dirty="0"/>
          </a:p>
        </p:txBody>
      </p:sp>
      <p:sp>
        <p:nvSpPr>
          <p:cNvPr id="7" name="Pentagon 4">
            <a:extLst>
              <a:ext uri="{FF2B5EF4-FFF2-40B4-BE49-F238E27FC236}">
                <a16:creationId xmlns:a16="http://schemas.microsoft.com/office/drawing/2014/main" id="{81FBC30B-BD0C-410D-ADD0-A819D3FB5636}"/>
              </a:ext>
            </a:extLst>
          </p:cNvPr>
          <p:cNvSpPr/>
          <p:nvPr/>
        </p:nvSpPr>
        <p:spPr>
          <a:xfrm>
            <a:off x="133565" y="946616"/>
            <a:ext cx="8794678" cy="2992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Local profile – to be populated by local areas</a:t>
            </a:r>
          </a:p>
        </p:txBody>
      </p:sp>
      <p:sp>
        <p:nvSpPr>
          <p:cNvPr id="8" name="Rectangle 7">
            <a:extLst>
              <a:ext uri="{FF2B5EF4-FFF2-40B4-BE49-F238E27FC236}">
                <a16:creationId xmlns:a16="http://schemas.microsoft.com/office/drawing/2014/main" id="{DA100067-DE8A-4CA7-BD81-53E2836A7A4F}"/>
              </a:ext>
            </a:extLst>
          </p:cNvPr>
          <p:cNvSpPr/>
          <p:nvPr/>
        </p:nvSpPr>
        <p:spPr>
          <a:xfrm>
            <a:off x="133565" y="1301954"/>
            <a:ext cx="482884" cy="4799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Recommended additional local  indicators</a:t>
            </a:r>
          </a:p>
        </p:txBody>
      </p:sp>
      <p:sp>
        <p:nvSpPr>
          <p:cNvPr id="9" name="Rectangle 8">
            <a:extLst>
              <a:ext uri="{FF2B5EF4-FFF2-40B4-BE49-F238E27FC236}">
                <a16:creationId xmlns:a16="http://schemas.microsoft.com/office/drawing/2014/main" id="{CD2490FF-E6BD-4CF9-AD52-353E65FFAF23}"/>
              </a:ext>
            </a:extLst>
          </p:cNvPr>
          <p:cNvSpPr/>
          <p:nvPr/>
        </p:nvSpPr>
        <p:spPr>
          <a:xfrm>
            <a:off x="616449" y="1301950"/>
            <a:ext cx="8311793" cy="47993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Population data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Population and prevalence data broken down to smaller geographical levels e.g. ward, CCG locality, school/FE college.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Hospital admissions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Hospital admissions data for children and young people with mental health conditions, diabetes, asthma or epilepsy.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YOS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the YOS caseload with an identified special educational need or disability (breakdown by need type/functional impairment).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Emotional wellbeing and mental health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the CAMHS/emotional wellbeing and mental health service caseload with an identified co-morbidity/SEN (breakdown by need type/functional impairment) NB This could be a temporary indicator until there is full compliance with the Community Services Dataset.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Looked after children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looked after children with EHC plans.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looked after children at SEN Support.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looked after children with Personal Education Plans.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Children with complex health needs and life limiting and/or life threatening conditions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children with a children’s continuing care package.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children with complex health needs currently in Tertiary hospitals not well enough to come home.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Children and young people with a learning disability/autism and or mental health needs who challenge services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children and young people 0-18 years on the dynamic risk register.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18-25 year olds on the dynamic risk register.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children and young people 0-18 years with a learning disability/autism and or mental health needs who challenge services currently in foster care.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Number of Education Care Treatment Reviews (CETR) done (with and without EHCP)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Children and young people in specialist residential school / college placements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children and young people by SEN need type in specialist residential school / college placements.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Short breaks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disabled children and young people and parent carers currently benefiting from a short break.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disabled adults aged 0-25 and parent carers currently benefiting from a short break.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Young carers</a:t>
            </a:r>
            <a:endPar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Number of young carers known to social services or registered with GPs.</a:t>
            </a:r>
          </a:p>
        </p:txBody>
      </p:sp>
    </p:spTree>
    <p:extLst>
      <p:ext uri="{BB962C8B-B14F-4D97-AF65-F5344CB8AC3E}">
        <p14:creationId xmlns:p14="http://schemas.microsoft.com/office/powerpoint/2010/main" val="346487508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FF0-C373-0943-A481-D3663EC422DE}"/>
              </a:ext>
            </a:extLst>
          </p:cNvPr>
          <p:cNvSpPr>
            <a:spLocks noGrp="1"/>
          </p:cNvSpPr>
          <p:nvPr>
            <p:ph type="title"/>
          </p:nvPr>
        </p:nvSpPr>
        <p:spPr>
          <a:xfrm>
            <a:off x="228601" y="228600"/>
            <a:ext cx="8501743" cy="522513"/>
          </a:xfrm>
        </p:spPr>
        <p:txBody>
          <a:bodyPr>
            <a:noAutofit/>
          </a:bodyPr>
          <a:lstStyle/>
          <a:p>
            <a:r>
              <a:rPr lang="en-GB" sz="1600" dirty="0">
                <a:solidFill>
                  <a:srgbClr val="425563"/>
                </a:solidFill>
              </a:rPr>
              <a:t>Recommended set of final indicators for the SEND dashboard</a:t>
            </a:r>
          </a:p>
        </p:txBody>
      </p:sp>
      <p:sp>
        <p:nvSpPr>
          <p:cNvPr id="5" name="Slide Number Placeholder 4"/>
          <p:cNvSpPr>
            <a:spLocks noGrp="1"/>
          </p:cNvSpPr>
          <p:nvPr>
            <p:ph type="sldNum" sz="quarter" idx="4294967295"/>
          </p:nvPr>
        </p:nvSpPr>
        <p:spPr>
          <a:xfrm>
            <a:off x="8734425" y="6264275"/>
            <a:ext cx="409575" cy="319088"/>
          </a:xfrm>
        </p:spPr>
        <p:txBody>
          <a:bodyPr/>
          <a:lstStyle/>
          <a:p>
            <a:fld id="{0845D900-5E9D-8146-A4CA-EBB024C487C0}" type="slidenum">
              <a:rPr lang="en-US" smtClean="0"/>
              <a:pPr/>
              <a:t>8</a:t>
            </a:fld>
            <a:endParaRPr lang="en-US" dirty="0"/>
          </a:p>
        </p:txBody>
      </p:sp>
      <p:sp>
        <p:nvSpPr>
          <p:cNvPr id="10" name="Pentagon 4">
            <a:extLst>
              <a:ext uri="{FF2B5EF4-FFF2-40B4-BE49-F238E27FC236}">
                <a16:creationId xmlns:a16="http://schemas.microsoft.com/office/drawing/2014/main" id="{F8999E1D-F178-4371-8FAF-92BC8257A3A8}"/>
              </a:ext>
            </a:extLst>
          </p:cNvPr>
          <p:cNvSpPr/>
          <p:nvPr/>
        </p:nvSpPr>
        <p:spPr>
          <a:xfrm>
            <a:off x="133565" y="957500"/>
            <a:ext cx="8794678" cy="299250"/>
          </a:xfrm>
          <a:prstGeom prst="homePlate">
            <a:avLst/>
          </a:prstGeom>
          <a:solidFill>
            <a:srgbClr val="E95324"/>
          </a:solidFill>
          <a:ln>
            <a:solidFill>
              <a:srgbClr val="E953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Governance and assurance – to be prepopulated by NEL HCC for the dashboard template</a:t>
            </a:r>
          </a:p>
        </p:txBody>
      </p:sp>
      <p:sp>
        <p:nvSpPr>
          <p:cNvPr id="11" name="Rectangle 10">
            <a:extLst>
              <a:ext uri="{FF2B5EF4-FFF2-40B4-BE49-F238E27FC236}">
                <a16:creationId xmlns:a16="http://schemas.microsoft.com/office/drawing/2014/main" id="{CBE0CBEC-724F-4221-BBFF-9A13CDFBA9FE}"/>
              </a:ext>
            </a:extLst>
          </p:cNvPr>
          <p:cNvSpPr/>
          <p:nvPr/>
        </p:nvSpPr>
        <p:spPr>
          <a:xfrm>
            <a:off x="133565" y="1421697"/>
            <a:ext cx="482884" cy="3484213"/>
          </a:xfrm>
          <a:prstGeom prst="rect">
            <a:avLst/>
          </a:prstGeom>
          <a:solidFill>
            <a:srgbClr val="E95324"/>
          </a:solidFill>
          <a:ln>
            <a:solidFill>
              <a:srgbClr val="E9532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Recommended national indicators</a:t>
            </a:r>
          </a:p>
        </p:txBody>
      </p:sp>
      <p:sp>
        <p:nvSpPr>
          <p:cNvPr id="12" name="Rectangle 11">
            <a:extLst>
              <a:ext uri="{FF2B5EF4-FFF2-40B4-BE49-F238E27FC236}">
                <a16:creationId xmlns:a16="http://schemas.microsoft.com/office/drawing/2014/main" id="{D9C8394E-B10D-42D2-9C93-9956B4131015}"/>
              </a:ext>
            </a:extLst>
          </p:cNvPr>
          <p:cNvSpPr/>
          <p:nvPr/>
        </p:nvSpPr>
        <p:spPr>
          <a:xfrm>
            <a:off x="627335" y="1421693"/>
            <a:ext cx="8311793" cy="3484219"/>
          </a:xfrm>
          <a:prstGeom prst="rect">
            <a:avLst/>
          </a:prstGeom>
          <a:ln>
            <a:solidFill>
              <a:srgbClr val="E953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DfE- Statements of special educational needs and EHC Plans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EHC plans completed within the 20 week timeframe.</a:t>
            </a: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DfE – Absence and exclusions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sessions missed due to overall absence by SEN provision.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pupils with permanent exclusion by SEN.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DfE – Statements of special educational needs and EHC plans &amp; Quarterly SEN Tribunal statistics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mediation cases.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Registered SEN appeals and rate per 10,000.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NHS Digital – Mental Health Services monthly statistics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Average waiting time for children and young people between referral and second contact.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NHS Digital – CCG Improvement and Assessment Framework</a:t>
            </a:r>
            <a:endPar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Proportion of people on the GP learning disability register that have received an annual health check during the year.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NHS Digital – Quarterly mandatory reporting of personal health budget data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children and young people with Education Health and Care Plans had a personal health budget in the period and number of children and young people who chose to have their PHB delivered through a direct payment, third party budget or notional budget.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children and young people whose primary need is learning disability and/or autism who had a personal health budget in the reporting period and the number of children and young people who chose to have their PHB delivered through a direct payment, third party budget or notional budget.</a:t>
            </a:r>
          </a:p>
        </p:txBody>
      </p:sp>
    </p:spTree>
    <p:extLst>
      <p:ext uri="{BB962C8B-B14F-4D97-AF65-F5344CB8AC3E}">
        <p14:creationId xmlns:p14="http://schemas.microsoft.com/office/powerpoint/2010/main" val="10077828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1FF0-C373-0943-A481-D3663EC422DE}"/>
              </a:ext>
            </a:extLst>
          </p:cNvPr>
          <p:cNvSpPr>
            <a:spLocks noGrp="1"/>
          </p:cNvSpPr>
          <p:nvPr>
            <p:ph type="title"/>
          </p:nvPr>
        </p:nvSpPr>
        <p:spPr>
          <a:xfrm>
            <a:off x="228601" y="228600"/>
            <a:ext cx="8501743" cy="522513"/>
          </a:xfrm>
        </p:spPr>
        <p:txBody>
          <a:bodyPr>
            <a:noAutofit/>
          </a:bodyPr>
          <a:lstStyle/>
          <a:p>
            <a:r>
              <a:rPr lang="en-GB" sz="1600" dirty="0">
                <a:solidFill>
                  <a:srgbClr val="425563"/>
                </a:solidFill>
              </a:rPr>
              <a:t>Recommended set of final indicators for the SEND dashboard</a:t>
            </a:r>
          </a:p>
        </p:txBody>
      </p:sp>
      <p:sp>
        <p:nvSpPr>
          <p:cNvPr id="5" name="Slide Number Placeholder 4"/>
          <p:cNvSpPr>
            <a:spLocks noGrp="1"/>
          </p:cNvSpPr>
          <p:nvPr>
            <p:ph type="sldNum" sz="quarter" idx="4294967295"/>
          </p:nvPr>
        </p:nvSpPr>
        <p:spPr>
          <a:xfrm>
            <a:off x="8734425" y="6264275"/>
            <a:ext cx="409575" cy="319088"/>
          </a:xfrm>
        </p:spPr>
        <p:txBody>
          <a:bodyPr/>
          <a:lstStyle/>
          <a:p>
            <a:fld id="{0845D900-5E9D-8146-A4CA-EBB024C487C0}" type="slidenum">
              <a:rPr lang="en-US" smtClean="0"/>
              <a:pPr/>
              <a:t>9</a:t>
            </a:fld>
            <a:endParaRPr lang="en-US" dirty="0"/>
          </a:p>
        </p:txBody>
      </p:sp>
      <p:sp>
        <p:nvSpPr>
          <p:cNvPr id="7" name="Pentagon 4">
            <a:extLst>
              <a:ext uri="{FF2B5EF4-FFF2-40B4-BE49-F238E27FC236}">
                <a16:creationId xmlns:a16="http://schemas.microsoft.com/office/drawing/2014/main" id="{FD44EBCF-9041-4FAB-97E2-F5873C825FA9}"/>
              </a:ext>
            </a:extLst>
          </p:cNvPr>
          <p:cNvSpPr/>
          <p:nvPr/>
        </p:nvSpPr>
        <p:spPr>
          <a:xfrm>
            <a:off x="133565" y="968386"/>
            <a:ext cx="8794678" cy="299250"/>
          </a:xfrm>
          <a:prstGeom prst="homePlate">
            <a:avLst/>
          </a:prstGeom>
          <a:solidFill>
            <a:srgbClr val="E95324"/>
          </a:solidFill>
          <a:ln>
            <a:solidFill>
              <a:srgbClr val="E953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Governance and assurance – to be populated by local areas</a:t>
            </a:r>
          </a:p>
        </p:txBody>
      </p:sp>
      <p:sp>
        <p:nvSpPr>
          <p:cNvPr id="8" name="Rectangle 7">
            <a:extLst>
              <a:ext uri="{FF2B5EF4-FFF2-40B4-BE49-F238E27FC236}">
                <a16:creationId xmlns:a16="http://schemas.microsoft.com/office/drawing/2014/main" id="{B2B40405-9FF9-4480-87A5-359B9BB4E601}"/>
              </a:ext>
            </a:extLst>
          </p:cNvPr>
          <p:cNvSpPr/>
          <p:nvPr/>
        </p:nvSpPr>
        <p:spPr>
          <a:xfrm>
            <a:off x="133565" y="1349829"/>
            <a:ext cx="482884" cy="4800600"/>
          </a:xfrm>
          <a:prstGeom prst="rect">
            <a:avLst/>
          </a:prstGeom>
          <a:solidFill>
            <a:srgbClr val="E95324"/>
          </a:solidFill>
          <a:ln>
            <a:solidFill>
              <a:srgbClr val="E9532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rPr>
              <a:t>Recommended local indicators</a:t>
            </a:r>
          </a:p>
        </p:txBody>
      </p:sp>
      <p:sp>
        <p:nvSpPr>
          <p:cNvPr id="9" name="Rectangle 8">
            <a:extLst>
              <a:ext uri="{FF2B5EF4-FFF2-40B4-BE49-F238E27FC236}">
                <a16:creationId xmlns:a16="http://schemas.microsoft.com/office/drawing/2014/main" id="{D831FF0A-EC22-48F6-955C-BD85CCC999C2}"/>
              </a:ext>
            </a:extLst>
          </p:cNvPr>
          <p:cNvSpPr/>
          <p:nvPr/>
        </p:nvSpPr>
        <p:spPr>
          <a:xfrm>
            <a:off x="616449" y="1347331"/>
            <a:ext cx="8311793" cy="4803098"/>
          </a:xfrm>
          <a:prstGeom prst="rect">
            <a:avLst/>
          </a:prstGeom>
          <a:ln>
            <a:solidFill>
              <a:srgbClr val="E95324"/>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Identification of children and young people with SEND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notifications coming from the NHS identifying a child aged 0-5 as having/suspected of having SEND.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notifications coming from health visitors (including 2.5 years developmental check) identifying a child aged 0-5 as having/suspected of having SEND.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Graduated approach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early years settings and schools using a graduated approach to effectively meet the needs of children and young people with SEND.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EHC plan governance</a:t>
            </a:r>
            <a:endPar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158265" marR="0" lvl="0" indent="-15826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requests for health advice completed and returned within the 6 week time frame.</a:t>
            </a:r>
          </a:p>
          <a:p>
            <a:pPr marL="158265" marR="0" lvl="0" indent="-15826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looked after children where one of the reviews of their Care Plan is aligned with the annual review of their EHC plan.</a:t>
            </a:r>
          </a:p>
          <a:p>
            <a:pPr marL="158265" marR="0" lvl="0" indent="-15826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children, young people and parent carers who following the review of their EHC Plan state that they feel listened to and confident in developing their goals.</a:t>
            </a:r>
          </a:p>
          <a:p>
            <a:pPr marL="158265" marR="0" lvl="0" indent="-15826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children with EHC plans awaiting placements.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Looked After Children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initial health assessments and reviews for looked after children with SEND completed within the statutory timeframe.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Transition to adulthood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young people with SEND with agreed transition to adulthood plans in place.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young people with Learning Disability having annual GP health checks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Co-production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SEND Parent Carer Forum rating of their experience of being involved in identifying issues and co-producing solutions relating to the delivery of the SEND reforms.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Ofsted and CQC inspection ratings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education settings with a good or outstanding Ofsted inspection rating (early years setting, primary, secondary, special school, college).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social care providers supporting CYP with SEND with a good or outstanding Ofsted inspection rating.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NHS providers supporting CYP with SEND with a good or excellent CQC inspection rating – check categories.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No. of education settings, social care providers, NHS providers or commissioning bodies in special measures.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SEND Local Offer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parents/children and young people/professionals who rate the local offer as good or excellent.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Waiting time data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Number and time on waiting lists for ASD assessments.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Waiting times for therapies, paediatricians / CDT, nursing, CAMHS, Adult LD team</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Effectiveness of the working relationships in the system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of responses from a 360 review questionnaire who stated that they had a strong and effective working relationship with their partners in delivering the SEND reforms.</a:t>
            </a:r>
          </a:p>
        </p:txBody>
      </p:sp>
    </p:spTree>
    <p:extLst>
      <p:ext uri="{BB962C8B-B14F-4D97-AF65-F5344CB8AC3E}">
        <p14:creationId xmlns:p14="http://schemas.microsoft.com/office/powerpoint/2010/main" val="486335955"/>
      </p:ext>
    </p:extLst>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L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L Theme" id="{EC39234D-3502-4766-B949-B00136D119DE}" vid="{18B4FD43-7B08-418F-B196-EB2BA49B656A}"/>
    </a:ext>
  </a:extLst>
</a:theme>
</file>

<file path=ppt/theme/theme3.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2280</TotalTime>
  <Words>2888</Words>
  <Application>Microsoft Office PowerPoint</Application>
  <PresentationFormat>On-screen Show (4:3)</PresentationFormat>
  <Paragraphs>221</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Verdana</vt:lpstr>
      <vt:lpstr>1_Office Theme</vt:lpstr>
      <vt:lpstr>NEL Theme</vt:lpstr>
      <vt:lpstr>PowerPoint Presentation</vt:lpstr>
      <vt:lpstr>Introduction</vt:lpstr>
      <vt:lpstr>0-25 multi-agency SEND dashboard</vt:lpstr>
      <vt:lpstr>Bringing different datasets together to create a single source of the truth</vt:lpstr>
      <vt:lpstr>The outcomes statements identified by the Data and Information Sharing Accelerated Working Group</vt:lpstr>
      <vt:lpstr>Recommended set of final indicators for the SEND dashboard</vt:lpstr>
      <vt:lpstr>Recommended set of final indicators for the SEND dashboard</vt:lpstr>
      <vt:lpstr>Recommended set of final indicators for the SEND dashboard</vt:lpstr>
      <vt:lpstr>Recommended set of final indicators for the SEND dashboard</vt:lpstr>
      <vt:lpstr>Recommended set of final indicators for the SEND dashboard</vt:lpstr>
      <vt:lpstr>Recommended set of final indicators for the SEND dashboard</vt:lpstr>
      <vt:lpstr>Recommended set of final indicators for the SEND dashboard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Gardiner</dc:creator>
  <cp:lastModifiedBy>Emma Mitra</cp:lastModifiedBy>
  <cp:revision>159</cp:revision>
  <cp:lastPrinted>2019-06-27T10:58:20Z</cp:lastPrinted>
  <dcterms:modified xsi:type="dcterms:W3CDTF">2021-05-24T13:30:03Z</dcterms:modified>
</cp:coreProperties>
</file>